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0" r:id="rId2"/>
  </p:sldMasterIdLst>
  <p:notesMasterIdLst>
    <p:notesMasterId r:id="rId56"/>
  </p:notesMasterIdLst>
  <p:handoutMasterIdLst>
    <p:handoutMasterId r:id="rId57"/>
  </p:handoutMasterIdLst>
  <p:sldIdLst>
    <p:sldId id="256" r:id="rId3"/>
    <p:sldId id="284" r:id="rId4"/>
    <p:sldId id="320" r:id="rId5"/>
    <p:sldId id="294" r:id="rId6"/>
    <p:sldId id="295" r:id="rId7"/>
    <p:sldId id="300" r:id="rId8"/>
    <p:sldId id="336" r:id="rId9"/>
    <p:sldId id="337" r:id="rId10"/>
    <p:sldId id="313" r:id="rId11"/>
    <p:sldId id="308" r:id="rId12"/>
    <p:sldId id="334" r:id="rId13"/>
    <p:sldId id="303" r:id="rId14"/>
    <p:sldId id="314" r:id="rId15"/>
    <p:sldId id="321" r:id="rId16"/>
    <p:sldId id="318" r:id="rId17"/>
    <p:sldId id="328" r:id="rId18"/>
    <p:sldId id="329" r:id="rId19"/>
    <p:sldId id="330" r:id="rId20"/>
    <p:sldId id="305" r:id="rId21"/>
    <p:sldId id="304" r:id="rId22"/>
    <p:sldId id="331" r:id="rId23"/>
    <p:sldId id="335" r:id="rId24"/>
    <p:sldId id="315" r:id="rId25"/>
    <p:sldId id="259" r:id="rId26"/>
    <p:sldId id="260" r:id="rId27"/>
    <p:sldId id="261" r:id="rId28"/>
    <p:sldId id="262" r:id="rId29"/>
    <p:sldId id="263" r:id="rId30"/>
    <p:sldId id="264" r:id="rId31"/>
    <p:sldId id="265" r:id="rId32"/>
    <p:sldId id="266" r:id="rId33"/>
    <p:sldId id="290" r:id="rId34"/>
    <p:sldId id="267" r:id="rId35"/>
    <p:sldId id="268" r:id="rId36"/>
    <p:sldId id="269" r:id="rId37"/>
    <p:sldId id="270" r:id="rId38"/>
    <p:sldId id="271" r:id="rId39"/>
    <p:sldId id="272" r:id="rId40"/>
    <p:sldId id="273" r:id="rId41"/>
    <p:sldId id="275" r:id="rId42"/>
    <p:sldId id="276" r:id="rId43"/>
    <p:sldId id="277" r:id="rId44"/>
    <p:sldId id="278" r:id="rId45"/>
    <p:sldId id="279" r:id="rId46"/>
    <p:sldId id="280" r:id="rId47"/>
    <p:sldId id="281" r:id="rId48"/>
    <p:sldId id="282" r:id="rId49"/>
    <p:sldId id="283" r:id="rId50"/>
    <p:sldId id="287" r:id="rId51"/>
    <p:sldId id="301" r:id="rId52"/>
    <p:sldId id="258" r:id="rId53"/>
    <p:sldId id="285" r:id="rId54"/>
    <p:sldId id="286" r:id="rId5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Times New Roman"/>
          <a:ea typeface="Times New Roman"/>
          <a:cs typeface="Times New Roman"/>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Times New Roman"/>
          <a:ea typeface="Times New Roman"/>
          <a:cs typeface="Times New Roman"/>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Times New Roman"/>
          <a:ea typeface="Times New Roman"/>
          <a:cs typeface="Times New Roman"/>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Times New Roman"/>
          <a:ea typeface="Times New Roman"/>
          <a:cs typeface="Times New Roman"/>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4A9BC294-FFE2-49D5-8D69-9E1BD2C41BD5}" styleName="">
    <a:tblBg/>
    <a:wholeTbl>
      <a:tcTxStyle b="off" i="off">
        <a:font>
          <a:latin typeface="Times New Roman"/>
          <a:ea typeface="Times New Roman"/>
          <a:cs typeface="Times New Roman"/>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Times New Roman"/>
          <a:ea typeface="Times New Roman"/>
          <a:cs typeface="Times New Roman"/>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Times New Roman"/>
          <a:ea typeface="Times New Roman"/>
          <a:cs typeface="Times New Roman"/>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Times New Roman"/>
          <a:ea typeface="Times New Roman"/>
          <a:cs typeface="Times New Roman"/>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436"/>
    <p:restoredTop sz="93673" autoAdjust="0"/>
  </p:normalViewPr>
  <p:slideViewPr>
    <p:cSldViewPr snapToGrid="0" snapToObjects="1" showGuides="1">
      <p:cViewPr varScale="1">
        <p:scale>
          <a:sx n="131" d="100"/>
          <a:sy n="131" d="100"/>
        </p:scale>
        <p:origin x="1376" y="1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CAD08B-FCE0-CF4C-896C-C000F7C4C285}" type="datetimeFigureOut">
              <a:rPr lang="en-US" smtClean="0"/>
              <a:t>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96F7A7-33BD-B945-8FBD-46F924FB9139}" type="slidenum">
              <a:rPr lang="en-US" smtClean="0"/>
              <a:t>‹#›</a:t>
            </a:fld>
            <a:endParaRPr lang="en-US"/>
          </a:p>
        </p:txBody>
      </p:sp>
    </p:spTree>
    <p:extLst>
      <p:ext uri="{BB962C8B-B14F-4D97-AF65-F5344CB8AC3E}">
        <p14:creationId xmlns:p14="http://schemas.microsoft.com/office/powerpoint/2010/main" val="5440761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xfrm>
            <a:off x="1143000" y="685800"/>
            <a:ext cx="4572000" cy="3429000"/>
          </a:xfrm>
          <a:prstGeom prst="rect">
            <a:avLst/>
          </a:prstGeom>
        </p:spPr>
        <p:txBody>
          <a:bodyPr/>
          <a:lstStyle/>
          <a:p>
            <a:endParaRPr/>
          </a:p>
        </p:txBody>
      </p:sp>
      <p:sp>
        <p:nvSpPr>
          <p:cNvPr id="38" name="Shape 3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42529174"/>
      </p:ext>
    </p:extLst>
  </p:cSld>
  <p:clrMap bg1="lt1" tx1="dk1" bg2="lt2" tx2="dk2" accent1="accent1" accent2="accent2" accent3="accent3" accent4="accent4" accent5="accent5" accent6="accent6" hlink="hlink" folHlink="folHlink"/>
  <p:hf hdr="0" ftr="0" dt="0"/>
  <p:notesStyle>
    <a:lvl1pPr defTabSz="406400" latinLnBrk="0">
      <a:defRPr sz="1400">
        <a:latin typeface="Lucida Grande"/>
        <a:ea typeface="Lucida Grande"/>
        <a:cs typeface="Lucida Grande"/>
        <a:sym typeface="Lucida Grande"/>
      </a:defRPr>
    </a:lvl1pPr>
    <a:lvl2pPr indent="228600" defTabSz="406400" latinLnBrk="0">
      <a:defRPr sz="1400">
        <a:latin typeface="Lucida Grande"/>
        <a:ea typeface="Lucida Grande"/>
        <a:cs typeface="Lucida Grande"/>
        <a:sym typeface="Lucida Grande"/>
      </a:defRPr>
    </a:lvl2pPr>
    <a:lvl3pPr indent="457200" defTabSz="406400" latinLnBrk="0">
      <a:defRPr sz="1400">
        <a:latin typeface="Lucida Grande"/>
        <a:ea typeface="Lucida Grande"/>
        <a:cs typeface="Lucida Grande"/>
        <a:sym typeface="Lucida Grande"/>
      </a:defRPr>
    </a:lvl3pPr>
    <a:lvl4pPr indent="685800" defTabSz="406400" latinLnBrk="0">
      <a:defRPr sz="1400">
        <a:latin typeface="Lucida Grande"/>
        <a:ea typeface="Lucida Grande"/>
        <a:cs typeface="Lucida Grande"/>
        <a:sym typeface="Lucida Grande"/>
      </a:defRPr>
    </a:lvl4pPr>
    <a:lvl5pPr indent="914400" defTabSz="406400" latinLnBrk="0">
      <a:defRPr sz="1400">
        <a:latin typeface="Lucida Grande"/>
        <a:ea typeface="Lucida Grande"/>
        <a:cs typeface="Lucida Grande"/>
        <a:sym typeface="Lucida Grande"/>
      </a:defRPr>
    </a:lvl5pPr>
    <a:lvl6pPr indent="1143000" defTabSz="406400" latinLnBrk="0">
      <a:defRPr sz="1400">
        <a:latin typeface="Lucida Grande"/>
        <a:ea typeface="Lucida Grande"/>
        <a:cs typeface="Lucida Grande"/>
        <a:sym typeface="Lucida Grande"/>
      </a:defRPr>
    </a:lvl6pPr>
    <a:lvl7pPr indent="1371600" defTabSz="406400" latinLnBrk="0">
      <a:defRPr sz="1400">
        <a:latin typeface="Lucida Grande"/>
        <a:ea typeface="Lucida Grande"/>
        <a:cs typeface="Lucida Grande"/>
        <a:sym typeface="Lucida Grande"/>
      </a:defRPr>
    </a:lvl7pPr>
    <a:lvl8pPr indent="1600200" defTabSz="406400" latinLnBrk="0">
      <a:defRPr sz="1400">
        <a:latin typeface="Lucida Grande"/>
        <a:ea typeface="Lucida Grande"/>
        <a:cs typeface="Lucida Grande"/>
        <a:sym typeface="Lucida Grande"/>
      </a:defRPr>
    </a:lvl8pPr>
    <a:lvl9pPr indent="1828800" defTabSz="406400" latinLnBrk="0">
      <a:defRPr sz="14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19100">
              <a:buClr>
                <a:srgbClr val="000000"/>
              </a:buClr>
            </a:pPr>
            <a:r>
              <a:t>Goal 2 is essentially done in the pre-class assignment.</a:t>
            </a:r>
          </a:p>
          <a:p>
            <a:pPr defTabSz="419100">
              <a:buClr>
                <a:srgbClr val="000000"/>
              </a:buClr>
            </a:pPr>
            <a:r>
              <a:t>I ended up putting most of the draft Worksheet for this day into the pre-class assignment, but depending on how they do, we might need some followup clicker questions.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03970" indent="-403970" defTabSz="403970">
              <a:buClr>
                <a:srgbClr val="000000"/>
              </a:buClr>
              <a:buSzPct val="100000"/>
              <a:buAutoNum type="arabicPeriod"/>
              <a:defRPr sz="1200"/>
            </a:pPr>
            <a:endParaRPr lang="en-US" sz="1100" dirty="0"/>
          </a:p>
          <a:p>
            <a:pPr marL="403970" indent="-403970" defTabSz="403970">
              <a:buClr>
                <a:srgbClr val="000000"/>
              </a:buClr>
              <a:buSzPct val="100000"/>
              <a:buAutoNum type="arabicPeriod"/>
              <a:defRPr sz="1200"/>
            </a:pPr>
            <a:endParaRPr sz="1100" dirty="0"/>
          </a:p>
        </p:txBody>
      </p:sp>
    </p:spTree>
    <p:extLst>
      <p:ext uri="{BB962C8B-B14F-4D97-AF65-F5344CB8AC3E}">
        <p14:creationId xmlns:p14="http://schemas.microsoft.com/office/powerpoint/2010/main" val="2079728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4594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endParaRPr sz="1100" dirty="0"/>
          </a:p>
        </p:txBody>
      </p:sp>
    </p:spTree>
    <p:extLst>
      <p:ext uri="{BB962C8B-B14F-4D97-AF65-F5344CB8AC3E}">
        <p14:creationId xmlns:p14="http://schemas.microsoft.com/office/powerpoint/2010/main" val="1231264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r>
              <a:rPr lang="en-US" sz="1100" dirty="0"/>
              <a:t>BB</a:t>
            </a:r>
            <a:r>
              <a:rPr lang="en-US" sz="1100" baseline="0" dirty="0"/>
              <a:t> curve using wavelength NOT wavenumber</a:t>
            </a:r>
          </a:p>
          <a:p>
            <a:pPr marL="419100" indent="-419100" defTabSz="419100">
              <a:buClr>
                <a:srgbClr val="000000"/>
              </a:buClr>
              <a:buSzPct val="100000"/>
              <a:buAutoNum type="arabicPeriod"/>
              <a:defRPr sz="1200"/>
            </a:pPr>
            <a:r>
              <a:rPr lang="en-US" sz="1100" baseline="0" dirty="0"/>
              <a:t>Point is that the area under this curve is the energy flux which is independent of the area of the hot or cold item and depends only on T.  Area under curve = sigma T^4m – last time Stefan Boltzmann </a:t>
            </a:r>
            <a:r>
              <a:rPr lang="en-US" sz="1100" baseline="0" dirty="0" err="1"/>
              <a:t>eqn</a:t>
            </a:r>
            <a:endParaRPr sz="1100" dirty="0"/>
          </a:p>
        </p:txBody>
      </p:sp>
    </p:spTree>
    <p:extLst>
      <p:ext uri="{BB962C8B-B14F-4D97-AF65-F5344CB8AC3E}">
        <p14:creationId xmlns:p14="http://schemas.microsoft.com/office/powerpoint/2010/main" val="1506192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r>
              <a:rPr lang="en-US" sz="1100" dirty="0"/>
              <a:t>BB</a:t>
            </a:r>
            <a:r>
              <a:rPr lang="en-US" sz="1100" baseline="0" dirty="0"/>
              <a:t> curve using wavelength NOT wavenumber</a:t>
            </a:r>
          </a:p>
          <a:p>
            <a:pPr marL="419100" indent="-419100" defTabSz="419100">
              <a:buClr>
                <a:srgbClr val="000000"/>
              </a:buClr>
              <a:buSzPct val="100000"/>
              <a:buAutoNum type="arabicPeriod"/>
              <a:defRPr sz="1200"/>
            </a:pPr>
            <a:r>
              <a:rPr lang="en-US" sz="1100" baseline="0" dirty="0"/>
              <a:t>Point is that the area under this curve is the energy flux which is independent of the area of the hot or cold item and depends only on T.  Area under curve = sigma T^4m – last time Stefan Boltzmann </a:t>
            </a:r>
            <a:r>
              <a:rPr lang="en-US" sz="1100" baseline="0" dirty="0" err="1"/>
              <a:t>eqn</a:t>
            </a:r>
            <a:endParaRPr sz="1100" dirty="0"/>
          </a:p>
        </p:txBody>
      </p:sp>
    </p:spTree>
    <p:extLst>
      <p:ext uri="{BB962C8B-B14F-4D97-AF65-F5344CB8AC3E}">
        <p14:creationId xmlns:p14="http://schemas.microsoft.com/office/powerpoint/2010/main" val="527561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r>
              <a:rPr lang="en-US" sz="1100" dirty="0"/>
              <a:t>BB</a:t>
            </a:r>
            <a:r>
              <a:rPr lang="en-US" sz="1100" baseline="0" dirty="0"/>
              <a:t> curve using wavelength NOT wavenumber</a:t>
            </a:r>
          </a:p>
          <a:p>
            <a:pPr marL="419100" indent="-419100" defTabSz="419100">
              <a:buClr>
                <a:srgbClr val="000000"/>
              </a:buClr>
              <a:buSzPct val="100000"/>
              <a:buAutoNum type="arabicPeriod"/>
              <a:defRPr sz="1200"/>
            </a:pPr>
            <a:r>
              <a:rPr lang="en-US" sz="1100" baseline="0" dirty="0"/>
              <a:t>Concepts:  Wien’s law – peak shifts to longer(shorter) wavelength for colder(hotter) temps and total energy flux changes according to sigma*T^4</a:t>
            </a:r>
          </a:p>
          <a:p>
            <a:pPr marL="419100" indent="-419100" defTabSz="419100">
              <a:buClr>
                <a:srgbClr val="000000"/>
              </a:buClr>
              <a:buSzPct val="100000"/>
              <a:buAutoNum type="arabicPeriod"/>
              <a:defRPr sz="1200"/>
            </a:pPr>
            <a:endParaRPr lang="en-US" sz="1100" baseline="0" dirty="0"/>
          </a:p>
          <a:p>
            <a:pPr marL="419100" indent="-419100" defTabSz="419100">
              <a:buClr>
                <a:srgbClr val="000000"/>
              </a:buClr>
              <a:buSzPct val="100000"/>
              <a:buAutoNum type="arabicPeriod"/>
              <a:defRPr sz="1200"/>
            </a:pPr>
            <a:r>
              <a:rPr lang="en-US" sz="1100" baseline="0" dirty="0"/>
              <a:t>Peak wavelength of emissions in microns for coffee at 30C, 60C, 80C, 100C</a:t>
            </a:r>
          </a:p>
          <a:p>
            <a:pPr marL="419100" indent="-419100" defTabSz="419100">
              <a:buClr>
                <a:srgbClr val="000000"/>
              </a:buClr>
              <a:buSzPct val="100000"/>
              <a:buAutoNum type="arabicPeriod"/>
              <a:defRPr sz="1200"/>
            </a:pPr>
            <a:r>
              <a:rPr lang="de-DE" sz="1100" dirty="0"/>
              <a:t>9.5611    8.6997    8.2068    7.7668</a:t>
            </a:r>
            <a:endParaRPr lang="en-US" sz="1100" dirty="0"/>
          </a:p>
          <a:p>
            <a:pPr marL="419100" indent="-419100" defTabSz="419100">
              <a:buClr>
                <a:srgbClr val="000000"/>
              </a:buClr>
              <a:buSzPct val="100000"/>
              <a:buAutoNum type="arabicPeriod"/>
              <a:defRPr sz="1200"/>
            </a:pPr>
            <a:r>
              <a:rPr lang="en-US" sz="1100" dirty="0"/>
              <a:t>Mud</a:t>
            </a:r>
            <a:r>
              <a:rPr lang="en-US" sz="1100" baseline="0" dirty="0"/>
              <a:t> and Arnold </a:t>
            </a:r>
            <a:r>
              <a:rPr lang="sk-SK" sz="1100" baseline="0" dirty="0"/>
              <a:t>10.4209    9.3452</a:t>
            </a:r>
            <a:endParaRPr sz="1100" dirty="0"/>
          </a:p>
        </p:txBody>
      </p:sp>
    </p:spTree>
    <p:extLst>
      <p:ext uri="{BB962C8B-B14F-4D97-AF65-F5344CB8AC3E}">
        <p14:creationId xmlns:p14="http://schemas.microsoft.com/office/powerpoint/2010/main" val="1076306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5270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0383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7528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r>
              <a:rPr lang="en-US" sz="1100" dirty="0"/>
              <a:t>Discuss what the emissivity is physically from this picture.</a:t>
            </a:r>
            <a:endParaRPr sz="1100" dirty="0"/>
          </a:p>
        </p:txBody>
      </p:sp>
    </p:spTree>
    <p:extLst>
      <p:ext uri="{BB962C8B-B14F-4D97-AF65-F5344CB8AC3E}">
        <p14:creationId xmlns:p14="http://schemas.microsoft.com/office/powerpoint/2010/main" val="173765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r>
              <a:rPr lang="en-US" sz="1100" dirty="0"/>
              <a:t>Turn</a:t>
            </a:r>
            <a:r>
              <a:rPr lang="en-US" sz="1100" baseline="0" dirty="0"/>
              <a:t> to neighbor and do on doc cam</a:t>
            </a:r>
          </a:p>
          <a:p>
            <a:pPr marL="419100" indent="-419100" defTabSz="419100">
              <a:buClr>
                <a:srgbClr val="000000"/>
              </a:buClr>
              <a:buSzPct val="100000"/>
              <a:buAutoNum type="arabicPeriod"/>
              <a:defRPr sz="1200"/>
            </a:pPr>
            <a:r>
              <a:rPr lang="en-US" sz="1100" dirty="0"/>
              <a:t>Do a units clicker on the fly if needed?</a:t>
            </a:r>
            <a:r>
              <a:rPr lang="en-US" sz="1100" baseline="0" dirty="0"/>
              <a:t>  Options W (J/s), J, </a:t>
            </a:r>
            <a:r>
              <a:rPr lang="en-US" sz="1100" baseline="0" dirty="0" err="1"/>
              <a:t>Js</a:t>
            </a:r>
            <a:r>
              <a:rPr lang="en-US" sz="1100" baseline="0" dirty="0"/>
              <a:t>, W m-2</a:t>
            </a:r>
            <a:endParaRPr lang="en-US" sz="1100" dirty="0"/>
          </a:p>
        </p:txBody>
      </p:sp>
    </p:spTree>
    <p:extLst>
      <p:ext uri="{BB962C8B-B14F-4D97-AF65-F5344CB8AC3E}">
        <p14:creationId xmlns:p14="http://schemas.microsoft.com/office/powerpoint/2010/main" val="17257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36867" marR="36867" defTabSz="419100">
              <a:lnSpc>
                <a:spcPct val="93000"/>
              </a:lnSpc>
              <a:spcBef>
                <a:spcPts val="1300"/>
              </a:spcBef>
              <a:buSzPct val="100000"/>
              <a:defRPr sz="1800">
                <a:uFill>
                  <a:solidFill>
                    <a:srgbClr val="000000"/>
                  </a:solidFill>
                </a:uFill>
                <a:latin typeface="+mn-lt"/>
                <a:ea typeface="+mn-ea"/>
                <a:cs typeface="+mn-cs"/>
                <a:sym typeface="Arial"/>
              </a:defRPr>
            </a:pPr>
            <a:r>
              <a:rPr lang="en-US" sz="1100" dirty="0">
                <a:solidFill>
                  <a:srgbClr val="C00000"/>
                </a:solidFill>
                <a:uFill>
                  <a:solidFill>
                    <a:srgbClr val="000000"/>
                  </a:solidFill>
                </a:uFill>
                <a:latin typeface="Lucida Grande"/>
                <a:ea typeface="Lucida Grande"/>
                <a:cs typeface="Lucida Grande"/>
                <a:sym typeface="Arial"/>
              </a:rPr>
              <a:t>So: </a:t>
            </a:r>
          </a:p>
          <a:p>
            <a:pPr marL="36867" marR="36867" defTabSz="419100">
              <a:lnSpc>
                <a:spcPct val="93000"/>
              </a:lnSpc>
              <a:spcBef>
                <a:spcPts val="1300"/>
              </a:spcBef>
              <a:buSzPct val="100000"/>
              <a:defRPr sz="1800">
                <a:uFill>
                  <a:solidFill>
                    <a:srgbClr val="000000"/>
                  </a:solidFill>
                </a:uFill>
                <a:latin typeface="+mn-lt"/>
                <a:ea typeface="+mn-ea"/>
                <a:cs typeface="+mn-cs"/>
                <a:sym typeface="Arial"/>
              </a:defRPr>
            </a:pPr>
            <a:r>
              <a:rPr lang="en-US" sz="1100" dirty="0">
                <a:solidFill>
                  <a:srgbClr val="C00000"/>
                </a:solidFill>
                <a:uFill>
                  <a:solidFill>
                    <a:srgbClr val="000000"/>
                  </a:solidFill>
                </a:uFill>
                <a:latin typeface="Lucida Grande"/>
                <a:ea typeface="Lucida Grande"/>
                <a:cs typeface="Lucida Grande"/>
                <a:sym typeface="Arial"/>
              </a:rPr>
              <a:t>Does a BB radiate at all wavelengths – YES</a:t>
            </a:r>
          </a:p>
          <a:p>
            <a:pPr marL="36867" marR="36867" defTabSz="419100">
              <a:lnSpc>
                <a:spcPct val="93000"/>
              </a:lnSpc>
              <a:spcBef>
                <a:spcPts val="1300"/>
              </a:spcBef>
              <a:buSzPct val="100000"/>
              <a:defRPr sz="1800">
                <a:uFill>
                  <a:solidFill>
                    <a:srgbClr val="000000"/>
                  </a:solidFill>
                </a:uFill>
                <a:latin typeface="+mn-lt"/>
                <a:ea typeface="+mn-ea"/>
                <a:cs typeface="+mn-cs"/>
                <a:sym typeface="Arial"/>
              </a:defRPr>
            </a:pPr>
            <a:r>
              <a:rPr lang="en-US" sz="1100" dirty="0">
                <a:solidFill>
                  <a:srgbClr val="C00000"/>
                </a:solidFill>
                <a:uFill>
                  <a:solidFill>
                    <a:srgbClr val="000000"/>
                  </a:solidFill>
                </a:uFill>
                <a:latin typeface="Lucida Grande"/>
                <a:ea typeface="Lucida Grande"/>
                <a:cs typeface="Lucida Grande"/>
                <a:sym typeface="Arial"/>
              </a:rPr>
              <a:t>Does a BB radiate equally at all wavelengths – NO</a:t>
            </a:r>
          </a:p>
          <a:p>
            <a:pPr marL="36867" marR="36867" defTabSz="419100">
              <a:lnSpc>
                <a:spcPct val="93000"/>
              </a:lnSpc>
              <a:spcBef>
                <a:spcPts val="1300"/>
              </a:spcBef>
              <a:buSzPct val="100000"/>
              <a:defRPr sz="1800">
                <a:uFill>
                  <a:solidFill>
                    <a:srgbClr val="000000"/>
                  </a:solidFill>
                </a:uFill>
                <a:latin typeface="+mn-lt"/>
                <a:ea typeface="+mn-ea"/>
                <a:cs typeface="+mn-cs"/>
                <a:sym typeface="Arial"/>
              </a:defRPr>
            </a:pPr>
            <a:r>
              <a:rPr lang="en-US" sz="1100" dirty="0">
                <a:solidFill>
                  <a:srgbClr val="C00000"/>
                </a:solidFill>
                <a:uFill>
                  <a:solidFill>
                    <a:srgbClr val="000000"/>
                  </a:solidFill>
                </a:uFill>
                <a:latin typeface="Lucida Grande"/>
                <a:ea typeface="Lucida Grande"/>
                <a:cs typeface="Lucida Grande"/>
                <a:sym typeface="Arial"/>
              </a:rPr>
              <a:t>Does a BB radiate equally well at all wavelengths - YES</a:t>
            </a:r>
          </a:p>
          <a:p>
            <a:pPr marL="419100" indent="-419100" defTabSz="419100">
              <a:buClr>
                <a:srgbClr val="000000"/>
              </a:buClr>
              <a:buSzPct val="100000"/>
              <a:buAutoNum type="arabicPeriod"/>
              <a:defRPr sz="1200"/>
            </a:pPr>
            <a:endParaRPr sz="1100" dirty="0"/>
          </a:p>
        </p:txBody>
      </p:sp>
    </p:spTree>
    <p:extLst>
      <p:ext uri="{BB962C8B-B14F-4D97-AF65-F5344CB8AC3E}">
        <p14:creationId xmlns:p14="http://schemas.microsoft.com/office/powerpoint/2010/main" val="1064476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19100">
              <a:buClr>
                <a:srgbClr val="000000"/>
              </a:buClr>
            </a:pPr>
            <a:r>
              <a:t>Goal 2 is essentially done in the pre-class assignment.</a:t>
            </a:r>
          </a:p>
          <a:p>
            <a:pPr defTabSz="419100">
              <a:buClr>
                <a:srgbClr val="000000"/>
              </a:buClr>
            </a:pPr>
            <a:r>
              <a:t>I ended up putting most of the draft Worksheet for this day into the pre-class assignment, but depending on how they do, we might need some followup clicker questions.  </a:t>
            </a:r>
          </a:p>
        </p:txBody>
      </p:sp>
    </p:spTree>
    <p:extLst>
      <p:ext uri="{BB962C8B-B14F-4D97-AF65-F5344CB8AC3E}">
        <p14:creationId xmlns:p14="http://schemas.microsoft.com/office/powerpoint/2010/main" val="936552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noRot="1" noChangeAspect="1"/>
          </p:cNvSpPr>
          <p:nvPr>
            <p:ph type="sldImg"/>
          </p:nvPr>
        </p:nvSpPr>
        <p:spPr>
          <a:prstGeom prst="rect">
            <a:avLst/>
          </a:prstGeom>
        </p:spPr>
        <p:txBody>
          <a:bodyPr/>
          <a:lstStyle/>
          <a:p>
            <a:endParaRPr/>
          </a:p>
        </p:txBody>
      </p:sp>
      <p:sp>
        <p:nvSpPr>
          <p:cNvPr id="75" name="Shape 75"/>
          <p:cNvSpPr>
            <a:spLocks noGrp="1"/>
          </p:cNvSpPr>
          <p:nvPr>
            <p:ph type="body" sz="quarter" idx="1"/>
          </p:nvPr>
        </p:nvSpPr>
        <p:spPr>
          <a:prstGeom prst="rect">
            <a:avLst/>
          </a:prstGeom>
        </p:spPr>
        <p:txBody>
          <a:bodyPr/>
          <a:lstStyle/>
          <a:p>
            <a:pPr defTabSz="419100"/>
            <a:r>
              <a:t>I thought an analogy would help...to highlight that the energy budget IS a stock &amp; flow problem</a:t>
            </a:r>
          </a:p>
          <a:p>
            <a:pPr defTabSz="419100"/>
            <a:endParaRPr/>
          </a:p>
          <a:p>
            <a:pPr defTabSz="419100"/>
            <a:r>
              <a:t>Mention that there is a similar problem in the Assignment, but WITHOUT feedback mechanism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noRot="1" noChangeAspect="1"/>
          </p:cNvSpPr>
          <p:nvPr>
            <p:ph type="sldImg"/>
          </p:nvPr>
        </p:nvSpPr>
        <p:spPr>
          <a:prstGeom prst="rect">
            <a:avLst/>
          </a:prstGeom>
        </p:spPr>
        <p:txBody>
          <a:bodyPr/>
          <a:lstStyle/>
          <a:p>
            <a:endParaRPr/>
          </a:p>
        </p:txBody>
      </p:sp>
      <p:sp>
        <p:nvSpPr>
          <p:cNvPr id="112" name="Shape 112"/>
          <p:cNvSpPr>
            <a:spLocks noGrp="1"/>
          </p:cNvSpPr>
          <p:nvPr>
            <p:ph type="body" sz="quarter" idx="1"/>
          </p:nvPr>
        </p:nvSpPr>
        <p:spPr>
          <a:prstGeom prst="rect">
            <a:avLst/>
          </a:prstGeom>
        </p:spPr>
        <p:txBody>
          <a:bodyPr/>
          <a:lstStyle/>
          <a:p>
            <a:pPr defTabSz="419100"/>
            <a:endParaRPr dirty="0"/>
          </a:p>
          <a:p>
            <a:pPr defTabSz="419100"/>
            <a:r>
              <a:rPr dirty="0"/>
              <a:t>Basketball Ball &amp; Light demo (dim lights):</a:t>
            </a:r>
          </a:p>
          <a:p>
            <a:pPr defTabSz="419100"/>
            <a:r>
              <a:rPr dirty="0"/>
              <a:t>	As I move the earth farther away from the sun it becomes [brighter/dimmer]?</a:t>
            </a:r>
          </a:p>
          <a:p>
            <a:pPr defTabSz="419100"/>
            <a:r>
              <a:rPr dirty="0"/>
              <a:t>	Subtle question - why?  [Distributing the same amount of energy over larger surface area]</a:t>
            </a:r>
          </a:p>
          <a:p>
            <a:pPr defTabSz="419100"/>
            <a:r>
              <a:rPr dirty="0"/>
              <a:t>	How much does the Earth absorb - prop: Disc with same size as ball</a:t>
            </a:r>
          </a:p>
          <a:p>
            <a:pPr defTabSz="419100"/>
            <a:r>
              <a:rPr dirty="0"/>
              <a:t>	Then average that energy over the surface of the Earth - spin the ball</a:t>
            </a:r>
          </a:p>
          <a:p>
            <a:pPr defTabSz="419100"/>
            <a:endParaRPr dirty="0"/>
          </a:p>
          <a:p>
            <a:pPr defTabSz="419100"/>
            <a:endParaRPr dirty="0"/>
          </a:p>
          <a:p>
            <a:pPr defTabSz="419100"/>
            <a:r>
              <a:rPr dirty="0"/>
              <a:t>Run through the calculation on pen &amp; paper (using doc-cam).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lvl1pPr defTabSz="457200">
              <a:buClr>
                <a:srgbClr val="000000"/>
              </a:buClr>
            </a:lvl1pPr>
          </a:lstStyle>
          <a:p>
            <a:r>
              <a:t>Do this with pen and paper instead - include in post-class slides.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r>
              <a:rPr dirty="0"/>
              <a:t>Ask students to first do question alone. Then, next, ask them to discuss it in groups, and answer again.</a:t>
            </a:r>
          </a:p>
          <a:p>
            <a:endParaRPr dirty="0"/>
          </a:p>
          <a:p>
            <a:r>
              <a:rPr dirty="0"/>
              <a:t>It’s a little tricky:</a:t>
            </a:r>
          </a:p>
          <a:p>
            <a:endParaRPr dirty="0"/>
          </a:p>
          <a:p>
            <a:r>
              <a:rPr dirty="0"/>
              <a:t>Io = P_{sun} / (4 pi R^2) x (pi r^2) / (4pi r^2) = P_{sun} / (16 pi R^2)</a:t>
            </a:r>
          </a:p>
          <a:p>
            <a:endParaRPr dirty="0"/>
          </a:p>
          <a:p>
            <a:r>
              <a:rPr dirty="0"/>
              <a:t>Because the r^2 drops out, the radius of the Earth doesn’t matter. So the decrease is a factor of 2^2=4.</a:t>
            </a:r>
            <a:endParaRPr lang="en-US" dirty="0"/>
          </a:p>
          <a:p>
            <a:endParaRPr dirty="0"/>
          </a:p>
          <a:p>
            <a:r>
              <a:rPr dirty="0"/>
              <a:t>R = distance earth-sun</a:t>
            </a:r>
          </a:p>
          <a:p>
            <a:r>
              <a:rPr dirty="0"/>
              <a:t>r = radius of earth</a:t>
            </a:r>
          </a:p>
          <a:p>
            <a:r>
              <a:rPr dirty="0"/>
              <a:t>Io = radiation density received at earth</a:t>
            </a:r>
          </a:p>
          <a:p>
            <a:r>
              <a:rPr dirty="0"/>
              <a:t>P_{sun} = power emitted by sun</a:t>
            </a:r>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prstGeom prst="rect">
            <a:avLst/>
          </a:prstGeom>
        </p:spPr>
        <p:txBody>
          <a:bodyPr/>
          <a:lstStyle/>
          <a:p>
            <a:endParaRPr/>
          </a:p>
        </p:txBody>
      </p:sp>
      <p:sp>
        <p:nvSpPr>
          <p:cNvPr id="141" name="Shape 141"/>
          <p:cNvSpPr>
            <a:spLocks noGrp="1"/>
          </p:cNvSpPr>
          <p:nvPr>
            <p:ph type="body" sz="quarter" idx="1"/>
          </p:nvPr>
        </p:nvSpPr>
        <p:spPr>
          <a:prstGeom prst="rect">
            <a:avLst/>
          </a:prstGeom>
        </p:spPr>
        <p:txBody>
          <a:bodyPr/>
          <a:lstStyle>
            <a:lvl1pPr>
              <a:defRPr sz="3000"/>
            </a:lvl1pPr>
          </a:lstStyle>
          <a:p>
            <a:r>
              <a:rPr dirty="0"/>
              <a:t>Answer: 50 W/m2</a:t>
            </a:r>
            <a:endParaRPr lang="en-US" dirty="0"/>
          </a:p>
          <a:p>
            <a:r>
              <a:rPr lang="en-US" dirty="0"/>
              <a:t>Can show in two ways and let them decide what they like:</a:t>
            </a:r>
          </a:p>
          <a:p>
            <a:pPr marL="514350" indent="-514350">
              <a:buAutoNum type="arabicParenR"/>
            </a:pPr>
            <a:r>
              <a:rPr lang="en-US" dirty="0"/>
              <a:t>Top of layer – bottom of layer, where the sign convention is followed at each boundary (i.e. up=negative and down arrows positive)</a:t>
            </a:r>
          </a:p>
          <a:p>
            <a:pPr marL="514350" indent="-514350">
              <a:buAutoNum type="arabicParenR"/>
            </a:pPr>
            <a:r>
              <a:rPr lang="en-US" dirty="0"/>
              <a:t>Net absorption – net emission (e.g. 110 in – 60 out) or net 70 is absorbed among red arrows and net 20 is emitted by blue arrows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buClr>
                <a:srgbClr val="000000"/>
              </a:buClr>
            </a:pPr>
            <a:r>
              <a:rPr lang="en-US" dirty="0"/>
              <a:t>Spring 2019: Ended here after spending a good amount of time on doc cam reviewing equations and basis for answers to slides and Day 4 quiz questions.</a:t>
            </a:r>
          </a:p>
          <a:p>
            <a:pPr defTabSz="457200">
              <a:buClr>
                <a:srgbClr val="000000"/>
              </a:buClr>
            </a:pPr>
            <a:endParaRPr lang="en-US" dirty="0"/>
          </a:p>
          <a:p>
            <a:pPr defTabSz="457200">
              <a:buClr>
                <a:srgbClr val="000000"/>
              </a:buClr>
            </a:pPr>
            <a:r>
              <a:rPr dirty="0"/>
              <a:t>*Point out where I modified the rounding, so that the bigger numbers can be used for the budget calculations</a:t>
            </a:r>
          </a:p>
          <a:p>
            <a:pPr defTabSz="457200">
              <a:buClr>
                <a:srgbClr val="000000"/>
              </a:buClr>
            </a:pPr>
            <a:endParaRPr dirty="0"/>
          </a:p>
          <a:p>
            <a:pPr defTabSz="457200">
              <a:buClr>
                <a:srgbClr val="000000"/>
              </a:buClr>
            </a:pPr>
            <a:r>
              <a:rPr dirty="0"/>
              <a:t>LG: </a:t>
            </a:r>
            <a:r>
              <a:rPr sz="1200" dirty="0"/>
              <a:t>Apply systems dynamics concepts of stock and flow to Earth’s energy budget.   </a:t>
            </a:r>
            <a:r>
              <a:rPr sz="1200" dirty="0" err="1"/>
              <a:t>dE</a:t>
            </a:r>
            <a:r>
              <a:rPr sz="1200" dirty="0"/>
              <a:t>/dt = </a:t>
            </a:r>
            <a:r>
              <a:rPr sz="1200" dirty="0" err="1"/>
              <a:t>I</a:t>
            </a:r>
            <a:r>
              <a:rPr sz="1200" baseline="-25000" dirty="0" err="1"/>
              <a:t>in</a:t>
            </a:r>
            <a:r>
              <a:rPr sz="1200" dirty="0"/>
              <a:t> – </a:t>
            </a:r>
            <a:r>
              <a:rPr sz="1200" dirty="0" err="1"/>
              <a:t>I</a:t>
            </a:r>
            <a:r>
              <a:rPr sz="1200" baseline="-25000" dirty="0" err="1"/>
              <a:t>out</a:t>
            </a:r>
            <a:endParaRPr sz="1200" baseline="-25000" dirty="0"/>
          </a:p>
          <a:p>
            <a:pPr defTabSz="419100">
              <a:buClr>
                <a:srgbClr val="000000"/>
              </a:buClr>
            </a:pPr>
            <a:r>
              <a:rPr dirty="0"/>
              <a:t>Introduce worksheet.  Point out the 341 W/m2 solar energy coming in.  Solar constant/4.  Newer iteration of this diagram has this number as 340 W/m2 – our course number!  Easy to remember. </a:t>
            </a:r>
            <a:br>
              <a:rPr dirty="0"/>
            </a:br>
            <a:r>
              <a:rPr dirty="0"/>
              <a:t>On this diagram are FLOWS only.  No stocks.  </a:t>
            </a:r>
          </a:p>
          <a:p>
            <a:pPr defTabSz="419100">
              <a:buClr>
                <a:srgbClr val="000000"/>
              </a:buClr>
            </a:pPr>
            <a:endParaRPr dirty="0"/>
          </a:p>
          <a:p>
            <a:pPr defTabSz="419100">
              <a:buClr>
                <a:srgbClr val="000000"/>
              </a:buClr>
            </a:pPr>
            <a:r>
              <a:rPr dirty="0"/>
              <a:t>Worksheet – find all balances.  Find all small imbalances that you’d expect to balance.  </a:t>
            </a:r>
          </a:p>
          <a:p>
            <a:pPr defTabSz="419100">
              <a:buClr>
                <a:srgbClr val="000000"/>
              </a:buClr>
            </a:pPr>
            <a:endParaRPr dirty="0"/>
          </a:p>
          <a:p>
            <a:pPr defTabSz="419100">
              <a:buClr>
                <a:srgbClr val="000000"/>
              </a:buClr>
            </a:pPr>
            <a:r>
              <a:rPr dirty="0"/>
              <a:t>After students do worksheet, lead discussion of possibilities.  Have multiple copies of this diagram and use the doc cam.  Remember to bring different colored pens.  </a:t>
            </a:r>
          </a:p>
          <a:p>
            <a:pPr defTabSz="419100">
              <a:buClr>
                <a:srgbClr val="000000"/>
              </a:buClr>
            </a:pPr>
            <a:endParaRPr dirty="0"/>
          </a:p>
          <a:p>
            <a:pPr defTabSz="419100">
              <a:buClr>
                <a:srgbClr val="000000"/>
              </a:buClr>
            </a:pPr>
            <a:r>
              <a:rPr dirty="0"/>
              <a:t>THIS WENT PRETTY WELL: I think we spent about 15 minutes with them working, 5 minutes </a:t>
            </a:r>
            <a:r>
              <a:rPr dirty="0" err="1"/>
              <a:t>wrapup</a:t>
            </a:r>
            <a:r>
              <a:rPr dirty="0"/>
              <a:t>.  </a:t>
            </a:r>
          </a:p>
          <a:p>
            <a:pPr defTabSz="419100">
              <a:buClr>
                <a:srgbClr val="000000"/>
              </a:buClr>
            </a:pPr>
            <a:endParaRPr dirty="0"/>
          </a:p>
          <a:p>
            <a:pPr defTabSz="457200">
              <a:buClr>
                <a:srgbClr val="000000"/>
              </a:buClr>
              <a:buFont typeface="Arial"/>
            </a:pPr>
            <a:r>
              <a:rPr sz="1200" dirty="0">
                <a:latin typeface="+mn-lt"/>
                <a:ea typeface="+mn-ea"/>
                <a:cs typeface="+mn-cs"/>
                <a:sym typeface="Arial"/>
              </a:rPr>
              <a:t>Trenberth, K. E., Fasullo, J. T., &amp; </a:t>
            </a:r>
            <a:r>
              <a:rPr sz="1200" dirty="0" err="1">
                <a:latin typeface="+mn-lt"/>
                <a:ea typeface="+mn-ea"/>
                <a:cs typeface="+mn-cs"/>
                <a:sym typeface="Arial"/>
              </a:rPr>
              <a:t>Kiehl</a:t>
            </a:r>
            <a:r>
              <a:rPr sz="1200" dirty="0">
                <a:latin typeface="+mn-lt"/>
                <a:ea typeface="+mn-ea"/>
                <a:cs typeface="+mn-cs"/>
                <a:sym typeface="Arial"/>
              </a:rPr>
              <a:t>, J. (2009). Earth’s Global Energy Budget. </a:t>
            </a:r>
            <a:r>
              <a:rPr sz="1200" i="1" dirty="0">
                <a:latin typeface="+mn-lt"/>
                <a:ea typeface="+mn-ea"/>
                <a:cs typeface="+mn-cs"/>
                <a:sym typeface="Arial"/>
              </a:rPr>
              <a:t>Bulletin of the American Meteorological Society</a:t>
            </a:r>
            <a:r>
              <a:rPr sz="1200" dirty="0">
                <a:latin typeface="+mn-lt"/>
                <a:ea typeface="+mn-ea"/>
                <a:cs typeface="+mn-cs"/>
                <a:sym typeface="Arial"/>
              </a:rPr>
              <a:t>, </a:t>
            </a:r>
            <a:r>
              <a:rPr sz="1200" i="1" dirty="0">
                <a:latin typeface="+mn-lt"/>
                <a:ea typeface="+mn-ea"/>
                <a:cs typeface="+mn-cs"/>
                <a:sym typeface="Arial"/>
              </a:rPr>
              <a:t>90</a:t>
            </a:r>
            <a:r>
              <a:rPr sz="1200" dirty="0">
                <a:latin typeface="+mn-lt"/>
                <a:ea typeface="+mn-ea"/>
                <a:cs typeface="+mn-cs"/>
                <a:sym typeface="Arial"/>
              </a:rPr>
              <a:t>(3), 311–323. doi:10.1175/2008BAMS2634.1</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buClr>
                <a:srgbClr val="000000"/>
              </a:buClr>
            </a:pPr>
            <a:r>
              <a:t>LG: </a:t>
            </a:r>
            <a:r>
              <a:rPr sz="1200"/>
              <a:t>Compare reflectivity of different parts of the Earth system, both on the surface and in the atmosphere.</a:t>
            </a:r>
          </a:p>
          <a:p>
            <a:pPr defTabSz="457200">
              <a:buClr>
                <a:srgbClr val="000000"/>
              </a:buClr>
              <a:defRPr sz="1200"/>
            </a:pPr>
            <a:endParaRPr sz="1200"/>
          </a:p>
          <a:p>
            <a:pPr defTabSz="457200">
              <a:buClr>
                <a:srgbClr val="000000"/>
              </a:buClr>
              <a:defRPr sz="1200"/>
            </a:pPr>
            <a:r>
              <a:t>ASK: Which is more important when talking about reflectivity (albedo) of the Earth: the Earth’s surface or the Earth atmosphere?</a:t>
            </a:r>
          </a:p>
          <a:p>
            <a:pPr defTabSz="457200">
              <a:buClr>
                <a:srgbClr val="000000"/>
              </a:buClr>
              <a:defRPr sz="1200"/>
            </a:pPr>
            <a:endParaRPr/>
          </a:p>
          <a:p>
            <a:pPr defTabSz="457200">
              <a:buClr>
                <a:srgbClr val="000000"/>
              </a:buClr>
            </a:pPr>
            <a:r>
              <a:rPr sz="1200"/>
              <a:t>We’re going to focus on albedo for a while here.  According to Trenberth, about 23 W/m2 are reflected off the surface directly back to space, and about 79 w/m2 are reflected off stuff in the atmosphere and goes directly back to space.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r>
              <a:rPr sz="1100"/>
              <a:t>Apply systems dynamics concepts of stock and flow to Earth’s energy budget.   dE/dt = I</a:t>
            </a:r>
            <a:r>
              <a:rPr sz="1100" baseline="-26727"/>
              <a:t>in</a:t>
            </a:r>
            <a:r>
              <a:rPr sz="1100"/>
              <a:t> – I</a:t>
            </a:r>
            <a:r>
              <a:rPr sz="1100" baseline="-26727"/>
              <a:t>out</a:t>
            </a:r>
          </a:p>
          <a:p>
            <a:pPr marL="419100" indent="-419100" defTabSz="419100">
              <a:buClr>
                <a:srgbClr val="000000"/>
              </a:buClr>
              <a:buSzPct val="100000"/>
              <a:buAutoNum type="arabicPeriod"/>
              <a:defRPr sz="1200"/>
            </a:pPr>
            <a:r>
              <a:rPr sz="1100"/>
              <a:t>Figure out the incoming solar radiation for Earth and other planets </a:t>
            </a:r>
          </a:p>
          <a:p>
            <a:pPr marL="419100" indent="-419100" defTabSz="419100">
              <a:buClr>
                <a:srgbClr val="000000"/>
              </a:buClr>
              <a:buSzPct val="100000"/>
              <a:buAutoNum type="arabicPeriod"/>
              <a:defRPr sz="1200"/>
            </a:pPr>
            <a:r>
              <a:rPr sz="1100"/>
              <a:t>Compare reflectivity of different parts of the Earth system, both on the surface and in the atmosphere.</a:t>
            </a:r>
          </a:p>
          <a:p>
            <a:pPr marL="419100" indent="-419100" defTabSz="419100">
              <a:buClr>
                <a:srgbClr val="000000"/>
              </a:buClr>
              <a:buSzPct val="100000"/>
              <a:buAutoNum type="arabicPeriod"/>
              <a:defRPr sz="1200"/>
            </a:pPr>
            <a:r>
              <a:rPr sz="1100"/>
              <a:t>Predict the impacts of altering solar energy or reflectivity on flows of energy in Earth's climate system, and therefore Earth's temperature (left side of Earth's energy budget diagram) </a:t>
            </a:r>
          </a:p>
          <a:p>
            <a:pPr marL="419100" indent="-419100" defTabSz="419100">
              <a:buClr>
                <a:srgbClr val="000000"/>
              </a:buClr>
              <a:buSzPct val="100000"/>
              <a:buAutoNum type="arabicPeriod"/>
              <a:defRPr sz="1200"/>
            </a:pPr>
            <a:r>
              <a:rPr sz="1100"/>
              <a:t>Classify particular changes in incoming solar radiation and albedo as forcings or feedbacks. </a:t>
            </a:r>
          </a:p>
          <a:p>
            <a:pPr marL="419100" indent="-419100" defTabSz="419100">
              <a:buClr>
                <a:srgbClr val="000000"/>
              </a:buClr>
              <a:buSzPct val="100000"/>
              <a:buAutoNum type="arabicPeriod"/>
              <a:defRPr sz="1200"/>
            </a:pPr>
            <a:r>
              <a:rPr sz="1100"/>
              <a:t>Calculate planetary temperature response to an instantaneous forcing due to the Planck feedback alone. </a:t>
            </a:r>
          </a:p>
        </p:txBody>
      </p:sp>
    </p:spTree>
    <p:extLst>
      <p:ext uri="{BB962C8B-B14F-4D97-AF65-F5344CB8AC3E}">
        <p14:creationId xmlns:p14="http://schemas.microsoft.com/office/powerpoint/2010/main" val="1941677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r>
              <a:rPr lang="en-US" sz="1100" dirty="0"/>
              <a:t>Turn</a:t>
            </a:r>
            <a:r>
              <a:rPr lang="en-US" sz="1100" baseline="0" dirty="0"/>
              <a:t> to neighbor and do on doc cam</a:t>
            </a:r>
          </a:p>
          <a:p>
            <a:pPr marL="419100" indent="-419100" defTabSz="419100">
              <a:buClr>
                <a:srgbClr val="000000"/>
              </a:buClr>
              <a:buSzPct val="100000"/>
              <a:buAutoNum type="arabicPeriod"/>
              <a:defRPr sz="1200"/>
            </a:pPr>
            <a:r>
              <a:rPr lang="en-US" sz="1100" dirty="0"/>
              <a:t>Do a units clicker on the fly if needed?</a:t>
            </a:r>
            <a:r>
              <a:rPr lang="en-US" sz="1100" baseline="0" dirty="0"/>
              <a:t>  Options W (J/s), J, </a:t>
            </a:r>
            <a:r>
              <a:rPr lang="en-US" sz="1100" baseline="0" dirty="0" err="1"/>
              <a:t>Js</a:t>
            </a:r>
            <a:r>
              <a:rPr lang="en-US" sz="1100" baseline="0" dirty="0"/>
              <a:t>, W m-2</a:t>
            </a:r>
            <a:endParaRPr lang="en-US" sz="1100" dirty="0"/>
          </a:p>
        </p:txBody>
      </p:sp>
    </p:spTree>
    <p:extLst>
      <p:ext uri="{BB962C8B-B14F-4D97-AF65-F5344CB8AC3E}">
        <p14:creationId xmlns:p14="http://schemas.microsoft.com/office/powerpoint/2010/main" val="276566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457200">
              <a:buClr>
                <a:srgbClr val="000000"/>
              </a:buClr>
            </a:pPr>
            <a:r>
              <a:t>LG: </a:t>
            </a:r>
            <a:r>
              <a:rPr sz="1200"/>
              <a:t>Compare reflectivity of different parts of the Earth system, both on the surface and in the atmosphere.</a:t>
            </a:r>
          </a:p>
          <a:p>
            <a:pPr defTabSz="457200">
              <a:buClr>
                <a:srgbClr val="000000"/>
              </a:buClr>
              <a:defRPr sz="1200"/>
            </a:pPr>
            <a:endParaRPr sz="1200"/>
          </a:p>
          <a:p>
            <a:pPr defTabSz="457200">
              <a:buClr>
                <a:srgbClr val="000000"/>
              </a:buClr>
            </a:pPr>
            <a:r>
              <a:rPr sz="1200"/>
              <a:t>What’s the stuff that’s pretty reflective?  Deserts and ice.</a:t>
            </a:r>
          </a:p>
          <a:p>
            <a:pPr defTabSz="457200">
              <a:buClr>
                <a:srgbClr val="000000"/>
              </a:buClr>
            </a:pPr>
            <a:r>
              <a:rPr sz="1200"/>
              <a:t>What’s the stuff that’s not very reflective?  Oceans and forests.  What does that mean about absorption by oceans and forests?  MORE absorption.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annual</a:t>
            </a:r>
            <a:r>
              <a:rPr lang="en-US" baseline="0" dirty="0"/>
              <a:t> albedo –CLJ I replaced Sara’s slide b/c it was very blurry.  It did have refs on it though.</a:t>
            </a:r>
            <a:endParaRPr lang="en-US" dirty="0"/>
          </a:p>
        </p:txBody>
      </p:sp>
    </p:spTree>
    <p:extLst>
      <p:ext uri="{BB962C8B-B14F-4D97-AF65-F5344CB8AC3E}">
        <p14:creationId xmlns:p14="http://schemas.microsoft.com/office/powerpoint/2010/main" val="13488640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pPr defTabSz="457200">
              <a:buClr>
                <a:srgbClr val="000000"/>
              </a:buClr>
            </a:pPr>
            <a:r>
              <a:t>LG: </a:t>
            </a:r>
            <a:r>
              <a:rPr sz="1200"/>
              <a:t>Compare reflectivity of different parts of the Earth system, both on the surface and in the atmosphere.</a:t>
            </a:r>
          </a:p>
          <a:p>
            <a:pPr defTabSz="457200">
              <a:buClr>
                <a:srgbClr val="000000"/>
              </a:buClr>
              <a:defRPr sz="1200"/>
            </a:pPr>
            <a:endParaRPr sz="1200"/>
          </a:p>
          <a:p>
            <a:pPr defTabSz="419100">
              <a:buClr>
                <a:srgbClr val="000000"/>
              </a:buClr>
            </a:pPr>
            <a:r>
              <a:t>ANSWER: B</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pPr defTabSz="457200">
              <a:buClr>
                <a:srgbClr val="000000"/>
              </a:buClr>
            </a:pPr>
            <a:r>
              <a:t>LG: </a:t>
            </a:r>
            <a:r>
              <a:rPr sz="1200"/>
              <a:t>Compare reflectivity of different parts of the Earth system, both on the surface and in the atmosphere.</a:t>
            </a:r>
          </a:p>
          <a:p>
            <a:pPr defTabSz="457200">
              <a:buClr>
                <a:srgbClr val="000000"/>
              </a:buClr>
              <a:defRPr sz="1200"/>
            </a:pPr>
            <a:endParaRPr sz="1200"/>
          </a:p>
          <a:p>
            <a:pPr defTabSz="457200">
              <a:buClr>
                <a:srgbClr val="000000"/>
              </a:buClr>
            </a:pPr>
            <a:r>
              <a:rPr sz="1200"/>
              <a:t>ANSWER: B</a:t>
            </a:r>
          </a:p>
          <a:p>
            <a:pPr defTabSz="457200">
              <a:buClr>
                <a:srgbClr val="000000"/>
              </a:buClr>
            </a:pPr>
            <a:r>
              <a:rPr sz="1200"/>
              <a:t>But a lot of students chose C and explained that they chose that because of the wording “nothing else changed”, so they assumed that sea level rose straight up and no flooding happened.  Rewording needed.  Fall 2013 – I said I would take both B and C.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pPr defTabSz="457200">
              <a:buClr>
                <a:srgbClr val="000000"/>
              </a:buClr>
            </a:pPr>
            <a:r>
              <a:t>LG: </a:t>
            </a:r>
            <a:r>
              <a:rPr sz="1200"/>
              <a:t>Compare reflectivity of different parts of the Earth system, both on the surface and in the atmosphere.</a:t>
            </a:r>
          </a:p>
          <a:p>
            <a:pPr defTabSz="457200">
              <a:buClr>
                <a:srgbClr val="000000"/>
              </a:buClr>
              <a:defRPr sz="1200"/>
            </a:pPr>
            <a:endParaRPr sz="1200"/>
          </a:p>
          <a:p>
            <a:pPr defTabSz="457200">
              <a:buClr>
                <a:srgbClr val="000000"/>
              </a:buClr>
            </a:pPr>
            <a:r>
              <a:rPr sz="1200"/>
              <a:t>You’ll see other numbers too, but the comparative relationships are consistent.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pPr defTabSz="457200">
              <a:buClr>
                <a:srgbClr val="000000"/>
              </a:buClr>
            </a:pPr>
            <a:r>
              <a:t>LG: </a:t>
            </a:r>
            <a:r>
              <a:rPr sz="1200"/>
              <a:t>Compare reflectivity of different parts of the Earth system, both on the surface and in the atmosphere.</a:t>
            </a:r>
          </a:p>
          <a:p>
            <a:pPr defTabSz="457200">
              <a:buClr>
                <a:srgbClr val="000000"/>
              </a:buClr>
              <a:defRPr sz="1200"/>
            </a:pPr>
            <a:endParaRPr sz="1200"/>
          </a:p>
          <a:p>
            <a:pPr defTabSz="457200">
              <a:buClr>
                <a:srgbClr val="000000"/>
              </a:buClr>
            </a:pPr>
            <a:r>
              <a:rPr sz="1200"/>
              <a:t>You’ll see other numbers too, but the comparative relationships are consistent.  </a:t>
            </a:r>
          </a:p>
          <a:p>
            <a:pPr defTabSz="457200">
              <a:buClr>
                <a:srgbClr val="000000"/>
              </a:buClr>
              <a:defRPr sz="1200"/>
            </a:pPr>
            <a:endParaRPr sz="1200"/>
          </a:p>
          <a:p>
            <a:pPr defTabSz="457200">
              <a:buClr>
                <a:srgbClr val="000000"/>
              </a:buClr>
            </a:pPr>
            <a:r>
              <a:rPr sz="1200"/>
              <a:t>Have to make the point that small droplets and higher concentration are NOT nec associated with thick clouds, it’s just that these characteristics make clouds more/less reflective.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457200">
              <a:buClr>
                <a:srgbClr val="000000"/>
              </a:buClr>
            </a:pPr>
            <a:r>
              <a:t>LG: </a:t>
            </a:r>
            <a:r>
              <a:rPr sz="1200"/>
              <a:t>Compare reflectivity of different parts of the Earth system, both on the surface and in the atmosphere.</a:t>
            </a:r>
          </a:p>
          <a:p>
            <a:pPr defTabSz="457200">
              <a:buClr>
                <a:srgbClr val="000000"/>
              </a:buClr>
              <a:defRPr sz="1200"/>
            </a:pPr>
            <a:endParaRPr sz="1200"/>
          </a:p>
          <a:p>
            <a:pPr defTabSz="457200">
              <a:buClr>
                <a:srgbClr val="000000"/>
              </a:buClr>
            </a:pPr>
            <a:r>
              <a:rPr sz="1200"/>
              <a:t>Here we’re basically interested in reflection of shortwave, incoming radiation.  Reflection and scattering DO vary as a function of wavelength though.  </a:t>
            </a:r>
          </a:p>
          <a:p>
            <a:pPr defTabSz="457200">
              <a:buClr>
                <a:srgbClr val="000000"/>
              </a:buClr>
              <a:defRPr sz="1200"/>
            </a:pPr>
            <a:endParaRPr sz="1200"/>
          </a:p>
          <a:p>
            <a:pPr defTabSz="457200">
              <a:buClr>
                <a:srgbClr val="000000"/>
              </a:buClr>
            </a:pPr>
            <a:r>
              <a:rPr sz="1200"/>
              <a:t>Note: This can be brief</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pPr defTabSz="457200">
              <a:buClr>
                <a:srgbClr val="000000"/>
              </a:buClr>
            </a:pPr>
            <a:r>
              <a:t>LG: </a:t>
            </a:r>
            <a:r>
              <a:rPr sz="1200"/>
              <a:t>Classify particular changes in incoming solar radiation and albedo as forcings or feedbacks. </a:t>
            </a:r>
          </a:p>
          <a:p>
            <a:pPr defTabSz="457200">
              <a:buClr>
                <a:srgbClr val="000000"/>
              </a:buClr>
              <a:defRPr sz="1200"/>
            </a:pPr>
            <a:endParaRPr sz="1200"/>
          </a:p>
          <a:p>
            <a:pPr defTabSz="457200">
              <a:buClr>
                <a:srgbClr val="000000"/>
              </a:buClr>
            </a:pPr>
            <a:r>
              <a:rPr sz="1200"/>
              <a:t>ANSWER: A.  Forcing</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pPr defTabSz="457200">
              <a:buClr>
                <a:srgbClr val="000000"/>
              </a:buClr>
            </a:pPr>
            <a:r>
              <a:t>LG: </a:t>
            </a:r>
            <a:r>
              <a:rPr sz="1200"/>
              <a:t>Classify particular changes in incoming solar radiation and albedo as forcings or feedbacks. </a:t>
            </a:r>
          </a:p>
          <a:p>
            <a:pPr defTabSz="457200">
              <a:buClr>
                <a:srgbClr val="000000"/>
              </a:buClr>
              <a:defRPr sz="1200"/>
            </a:pPr>
            <a:endParaRPr sz="1200"/>
          </a:p>
          <a:p>
            <a:pPr defTabSz="457200">
              <a:buClr>
                <a:srgbClr val="000000"/>
              </a:buClr>
            </a:pPr>
            <a:r>
              <a:rPr sz="1200"/>
              <a:t>ANSWER: B.  Feedback</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pPr defTabSz="457200">
              <a:buClr>
                <a:srgbClr val="000000"/>
              </a:buClr>
            </a:pPr>
            <a:r>
              <a:rPr dirty="0"/>
              <a:t>LG: </a:t>
            </a:r>
            <a:r>
              <a:rPr sz="1200" dirty="0"/>
              <a:t>Classify particular changes in incoming solar radiation and albedo as forcings or feedbacks. </a:t>
            </a:r>
          </a:p>
          <a:p>
            <a:pPr defTabSz="457200">
              <a:buClr>
                <a:srgbClr val="000000"/>
              </a:buClr>
              <a:defRPr sz="1200"/>
            </a:pPr>
            <a:endParaRPr sz="1200" dirty="0"/>
          </a:p>
          <a:p>
            <a:pPr defTabSz="457200">
              <a:buClr>
                <a:srgbClr val="000000"/>
              </a:buClr>
            </a:pPr>
            <a:r>
              <a:rPr sz="1200" dirty="0"/>
              <a:t>ANSWER: A.  Forcing</a:t>
            </a:r>
          </a:p>
          <a:p>
            <a:pPr defTabSz="457200">
              <a:buClr>
                <a:srgbClr val="000000"/>
              </a:buClr>
            </a:pPr>
            <a:r>
              <a:rPr sz="1200" dirty="0"/>
              <a:t>David offered a way this could be a feedback (no students did though).  </a:t>
            </a:r>
            <a:endParaRPr lang="en-US" sz="1200" dirty="0"/>
          </a:p>
          <a:p>
            <a:pPr defTabSz="457200">
              <a:buClr>
                <a:srgbClr val="000000"/>
              </a:buClr>
            </a:pPr>
            <a:endParaRPr lang="en-US" sz="1200" dirty="0"/>
          </a:p>
          <a:p>
            <a:pPr defTabSz="457200">
              <a:buClr>
                <a:srgbClr val="000000"/>
              </a:buClr>
            </a:pPr>
            <a:r>
              <a:rPr lang="en-US" sz="1200" dirty="0"/>
              <a:t>CLJ – presumably</a:t>
            </a:r>
            <a:r>
              <a:rPr lang="en-US" sz="1200" baseline="0" dirty="0"/>
              <a:t> the feedback is temperature decreases </a:t>
            </a:r>
            <a:r>
              <a:rPr lang="en-US" sz="1200" baseline="0" dirty="0">
                <a:sym typeface="Wingdings"/>
              </a:rPr>
              <a:t></a:t>
            </a:r>
            <a:r>
              <a:rPr lang="en-US" sz="1200" baseline="0" dirty="0"/>
              <a:t> more coal burned to keep warm </a:t>
            </a:r>
            <a:r>
              <a:rPr lang="en-US" sz="1200" baseline="0" dirty="0">
                <a:sym typeface="Wingdings"/>
              </a:rPr>
              <a:t> </a:t>
            </a:r>
            <a:r>
              <a:rPr lang="en-US" sz="1200" baseline="0" dirty="0"/>
              <a:t>sulfate aerosol increases </a:t>
            </a:r>
            <a:r>
              <a:rPr lang="en-US" sz="1200" baseline="0" dirty="0">
                <a:sym typeface="Wingdings"/>
              </a:rPr>
              <a:t> reflectivity increases  more cooling</a:t>
            </a:r>
            <a:endParaRPr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endParaRPr sz="1100" dirty="0"/>
          </a:p>
        </p:txBody>
      </p:sp>
    </p:spTree>
    <p:extLst>
      <p:ext uri="{BB962C8B-B14F-4D97-AF65-F5344CB8AC3E}">
        <p14:creationId xmlns:p14="http://schemas.microsoft.com/office/powerpoint/2010/main" val="3421805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pPr defTabSz="419100">
              <a:buClr>
                <a:srgbClr val="000000"/>
              </a:buClr>
              <a:defRPr sz="1200"/>
            </a:pPr>
            <a:r>
              <a:rPr sz="1100">
                <a:uFill>
                  <a:solidFill>
                    <a:srgbClr val="000000"/>
                  </a:solidFill>
                </a:uFill>
              </a:rPr>
              <a:t>LG: </a:t>
            </a:r>
            <a:r>
              <a:rPr sz="1100"/>
              <a:t>Classify particular changes in incoming solar radiation and albedo as forcings or feedbacks. </a:t>
            </a:r>
          </a:p>
          <a:p>
            <a:pPr defTabSz="419100">
              <a:buClr>
                <a:srgbClr val="000000"/>
              </a:buClr>
              <a:defRPr sz="1200"/>
            </a:pPr>
            <a:endParaRPr sz="1100"/>
          </a:p>
          <a:p>
            <a:pPr defTabSz="457200">
              <a:buClr>
                <a:srgbClr val="000000"/>
              </a:buClr>
              <a:buFont typeface="Arial"/>
              <a:defRPr sz="1200"/>
            </a:pPr>
            <a:r>
              <a:rPr sz="1100">
                <a:latin typeface="+mn-lt"/>
                <a:ea typeface="+mn-ea"/>
                <a:cs typeface="+mn-cs"/>
                <a:sym typeface="Arial"/>
              </a:rPr>
              <a:t>Trenberth, K. E., Fasullo, J. T., &amp; Kiehl, J. (2009). Earth’s Global Energy Budget. </a:t>
            </a:r>
            <a:r>
              <a:rPr sz="1100" i="1">
                <a:latin typeface="+mn-lt"/>
                <a:ea typeface="+mn-ea"/>
                <a:cs typeface="+mn-cs"/>
                <a:sym typeface="Arial"/>
              </a:rPr>
              <a:t>Bulletin of the American Meteorological Society</a:t>
            </a:r>
            <a:r>
              <a:rPr sz="1100">
                <a:latin typeface="+mn-lt"/>
                <a:ea typeface="+mn-ea"/>
                <a:cs typeface="+mn-cs"/>
                <a:sym typeface="Arial"/>
              </a:rPr>
              <a:t>, </a:t>
            </a:r>
            <a:r>
              <a:rPr sz="1100" i="1">
                <a:latin typeface="+mn-lt"/>
                <a:ea typeface="+mn-ea"/>
                <a:cs typeface="+mn-cs"/>
                <a:sym typeface="Arial"/>
              </a:rPr>
              <a:t>90</a:t>
            </a:r>
            <a:r>
              <a:rPr sz="1100">
                <a:latin typeface="+mn-lt"/>
                <a:ea typeface="+mn-ea"/>
                <a:cs typeface="+mn-cs"/>
                <a:sym typeface="Arial"/>
              </a:rPr>
              <a:t>(3), 311–323. doi:10.1175/2008BAMS2634.1</a:t>
            </a:r>
          </a:p>
          <a:p>
            <a:pPr defTabSz="457200">
              <a:buClr>
                <a:srgbClr val="000000"/>
              </a:buClr>
              <a:buFont typeface="Arial"/>
              <a:defRPr sz="1100">
                <a:latin typeface="+mn-lt"/>
                <a:ea typeface="+mn-ea"/>
                <a:cs typeface="+mn-cs"/>
                <a:sym typeface="Arial"/>
              </a:defRPr>
            </a:pPr>
            <a:endParaRPr sz="1100">
              <a:latin typeface="+mn-lt"/>
              <a:ea typeface="+mn-ea"/>
              <a:cs typeface="+mn-cs"/>
              <a:sym typeface="Arial"/>
            </a:endParaRPr>
          </a:p>
          <a:p>
            <a:pPr defTabSz="457200">
              <a:buClr>
                <a:srgbClr val="000000"/>
              </a:buClr>
              <a:buFont typeface="Arial"/>
              <a:defRPr sz="1200"/>
            </a:pPr>
            <a:r>
              <a:rPr sz="1100">
                <a:latin typeface="+mn-lt"/>
                <a:ea typeface="+mn-ea"/>
                <a:cs typeface="+mn-cs"/>
                <a:sym typeface="Arial"/>
              </a:rPr>
              <a:t>Try to create some microphone feedback? – did not do this.  </a:t>
            </a:r>
          </a:p>
          <a:p>
            <a:pPr defTabSz="457200">
              <a:buClr>
                <a:srgbClr val="000000"/>
              </a:buClr>
              <a:buFont typeface="Arial"/>
              <a:defRPr sz="1100">
                <a:latin typeface="+mn-lt"/>
                <a:ea typeface="+mn-ea"/>
                <a:cs typeface="+mn-cs"/>
                <a:sym typeface="Arial"/>
              </a:defRPr>
            </a:pPr>
            <a:endParaRPr sz="1100">
              <a:latin typeface="+mn-lt"/>
              <a:ea typeface="+mn-ea"/>
              <a:cs typeface="+mn-cs"/>
              <a:sym typeface="Arial"/>
            </a:endParaRPr>
          </a:p>
          <a:p>
            <a:pPr defTabSz="457200">
              <a:buClr>
                <a:srgbClr val="000000"/>
              </a:buClr>
              <a:buFont typeface="Arial"/>
              <a:defRPr sz="1200"/>
            </a:pPr>
            <a:r>
              <a:rPr sz="1100">
                <a:latin typeface="+mn-lt"/>
                <a:ea typeface="+mn-ea"/>
                <a:cs typeface="+mn-cs"/>
                <a:sym typeface="Arial"/>
              </a:rPr>
              <a:t>On the first day index cards (Fall 2012), students mainly said things like:</a:t>
            </a:r>
          </a:p>
          <a:p>
            <a:pPr marL="209550" indent="-209550" defTabSz="457200">
              <a:buClr>
                <a:srgbClr val="000000"/>
              </a:buClr>
              <a:buSzPct val="100000"/>
              <a:buFont typeface="Arial"/>
              <a:buAutoNum type="arabicPeriod"/>
              <a:defRPr sz="1200"/>
            </a:pPr>
            <a:r>
              <a:rPr sz="1100">
                <a:latin typeface="+mn-lt"/>
                <a:ea typeface="+mn-ea"/>
                <a:cs typeface="+mn-cs"/>
                <a:sym typeface="Arial"/>
              </a:rPr>
              <a:t>Forcings are the cause, feedbacks are the effect (THIS IS THE BIG CATEGORY)</a:t>
            </a:r>
          </a:p>
          <a:p>
            <a:pPr marL="209550" indent="-209550" defTabSz="457200">
              <a:buClr>
                <a:srgbClr val="000000"/>
              </a:buClr>
              <a:buSzPct val="100000"/>
              <a:buFont typeface="Arial"/>
              <a:buAutoNum type="arabicPeriod"/>
              <a:defRPr sz="1200"/>
            </a:pPr>
            <a:r>
              <a:rPr sz="1100">
                <a:latin typeface="+mn-lt"/>
                <a:ea typeface="+mn-ea"/>
                <a:cs typeface="+mn-cs"/>
                <a:sym typeface="Arial"/>
              </a:rPr>
              <a:t>Forcings are caused by humans, feedbacks are natural (or vice versa)</a:t>
            </a:r>
          </a:p>
          <a:p>
            <a:pPr marL="209550" indent="-209550" defTabSz="457200">
              <a:buClr>
                <a:srgbClr val="000000"/>
              </a:buClr>
              <a:buSzPct val="100000"/>
              <a:buFont typeface="Arial"/>
              <a:buAutoNum type="arabicPeriod"/>
              <a:defRPr sz="1200"/>
            </a:pPr>
            <a:r>
              <a:rPr sz="1100">
                <a:latin typeface="+mn-lt"/>
                <a:ea typeface="+mn-ea"/>
                <a:cs typeface="+mn-cs"/>
                <a:sym typeface="Arial"/>
              </a:rPr>
              <a:t>Forcings are direct, feedbacks are indirect</a:t>
            </a:r>
          </a:p>
          <a:p>
            <a:pPr marL="209550" indent="-209550" defTabSz="457200">
              <a:buClr>
                <a:srgbClr val="000000"/>
              </a:buClr>
              <a:buSzPct val="100000"/>
              <a:buFont typeface="Arial"/>
              <a:buAutoNum type="arabicPeriod"/>
              <a:defRPr sz="1200"/>
            </a:pPr>
            <a:r>
              <a:rPr sz="1100">
                <a:latin typeface="+mn-lt"/>
                <a:ea typeface="+mn-ea"/>
                <a:cs typeface="+mn-cs"/>
                <a:sym typeface="Arial"/>
              </a:rPr>
              <a:t>Forcings are direct, feedbacks are cyclic</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noRot="1" noChangeAspect="1"/>
          </p:cNvSpPr>
          <p:nvPr>
            <p:ph type="sldImg"/>
          </p:nvPr>
        </p:nvSpPr>
        <p:spPr>
          <a:prstGeom prst="rect">
            <a:avLst/>
          </a:prstGeom>
        </p:spPr>
        <p:txBody>
          <a:bodyPr/>
          <a:lstStyle/>
          <a:p>
            <a:endParaRPr/>
          </a:p>
        </p:txBody>
      </p:sp>
      <p:sp>
        <p:nvSpPr>
          <p:cNvPr id="338" name="Shape 338"/>
          <p:cNvSpPr>
            <a:spLocks noGrp="1"/>
          </p:cNvSpPr>
          <p:nvPr>
            <p:ph type="body" sz="quarter" idx="1"/>
          </p:nvPr>
        </p:nvSpPr>
        <p:spPr>
          <a:prstGeom prst="rect">
            <a:avLst/>
          </a:prstGeom>
        </p:spPr>
        <p:txBody>
          <a:bodyPr/>
          <a:lstStyle/>
          <a:p>
            <a:pPr defTabSz="457200">
              <a:buClr>
                <a:srgbClr val="000000"/>
              </a:buClr>
              <a:defRPr sz="1200"/>
            </a:pPr>
            <a:r>
              <a:t>LG: </a:t>
            </a:r>
            <a:r>
              <a:rPr sz="1100"/>
              <a:t>Predict the impacts of altering solar energy or reflectivity on flows of energy in Earth's climate system, and therefore Earth's temperature (left side of Earth's energy budget diagram) </a:t>
            </a:r>
          </a:p>
          <a:p>
            <a:pPr defTabSz="419100">
              <a:buClr>
                <a:srgbClr val="000000"/>
              </a:buClr>
              <a:defRPr sz="1200"/>
            </a:pPr>
            <a:r>
              <a:t>THIS SEEMS NOT QUITE DIRECTLY RELATED.  MAYBE FOLLOWUP WITH DISCUSSION OF HOW T WOULD CHANGE?  </a:t>
            </a:r>
          </a:p>
          <a:p>
            <a:pPr defTabSz="419100">
              <a:buClr>
                <a:srgbClr val="000000"/>
              </a:buClr>
              <a:defRPr sz="1200"/>
            </a:pPr>
            <a:endParaRPr/>
          </a:p>
          <a:p>
            <a:pPr defTabSz="419100">
              <a:buClr>
                <a:srgbClr val="000000"/>
              </a:buClr>
              <a:defRPr sz="1200"/>
            </a:pPr>
            <a:r>
              <a:t>ANSWER: B. Stabilizing.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pPr defTabSz="457200">
              <a:buClr>
                <a:srgbClr val="000000"/>
              </a:buClr>
              <a:defRPr sz="1200"/>
            </a:pPr>
            <a:r>
              <a:t>LG: </a:t>
            </a:r>
            <a:r>
              <a:rPr sz="1100"/>
              <a:t>Predict the impacts of altering solar energy or reflectivity on flows of energy in Earth's climate system, and therefore Earth's temperature (left side of Earth's energy budget diagram</a:t>
            </a:r>
          </a:p>
          <a:p>
            <a:pPr defTabSz="457200">
              <a:buClr>
                <a:srgbClr val="000000"/>
              </a:buClr>
              <a:defRPr sz="1200"/>
            </a:pPr>
            <a:r>
              <a:rPr sz="1100"/>
              <a:t>DON’T LABEL IT – stabilizing.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pPr defTabSz="457200">
              <a:buClr>
                <a:srgbClr val="000000"/>
              </a:buClr>
              <a:defRPr sz="1200"/>
            </a:pPr>
            <a:r>
              <a:t>LG: </a:t>
            </a:r>
            <a:r>
              <a:rPr sz="1100"/>
              <a:t>Calculate planetary temperature response to an instantaneous forcing due to the Planck feedback alone. </a:t>
            </a:r>
          </a:p>
          <a:p>
            <a:pPr defTabSz="419100">
              <a:buClr>
                <a:srgbClr val="000000"/>
              </a:buClr>
              <a:defRPr sz="1200"/>
            </a:pPr>
            <a:endParaRPr sz="1100"/>
          </a:p>
          <a:p>
            <a:pPr defTabSz="457200">
              <a:buClr>
                <a:srgbClr val="000000"/>
              </a:buClr>
              <a:defRPr sz="1200"/>
            </a:pPr>
            <a:r>
              <a:t>ANSWER: B stabilizing</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pPr defTabSz="457200">
              <a:buClr>
                <a:srgbClr val="000000"/>
              </a:buClr>
              <a:defRPr sz="1200"/>
            </a:pPr>
            <a:r>
              <a:t>LG: </a:t>
            </a:r>
            <a:r>
              <a:rPr sz="1100"/>
              <a:t>Calculate planetary temperature response to an instantaneous forcing due to the Planck feedback alone. </a:t>
            </a:r>
          </a:p>
          <a:p>
            <a:pPr defTabSz="419100">
              <a:buClr>
                <a:srgbClr val="000000"/>
              </a:buClr>
              <a:defRPr sz="1200"/>
            </a:pPr>
            <a:endParaRPr sz="1100"/>
          </a:p>
          <a:p>
            <a:pPr defTabSz="457200">
              <a:buClr>
                <a:srgbClr val="000000"/>
              </a:buClr>
              <a:defRPr sz="1200"/>
            </a:pPr>
            <a:r>
              <a:t>ANSWER: B stabilizing</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noRot="1" noChangeAspect="1"/>
          </p:cNvSpPr>
          <p:nvPr>
            <p:ph type="sldImg"/>
          </p:nvPr>
        </p:nvSpPr>
        <p:spPr>
          <a:prstGeom prst="rect">
            <a:avLst/>
          </a:prstGeom>
        </p:spPr>
        <p:txBody>
          <a:bodyPr/>
          <a:lstStyle/>
          <a:p>
            <a:endParaRPr/>
          </a:p>
        </p:txBody>
      </p:sp>
      <p:sp>
        <p:nvSpPr>
          <p:cNvPr id="447" name="Shape 447"/>
          <p:cNvSpPr>
            <a:spLocks noGrp="1"/>
          </p:cNvSpPr>
          <p:nvPr>
            <p:ph type="body" sz="quarter" idx="1"/>
          </p:nvPr>
        </p:nvSpPr>
        <p:spPr>
          <a:prstGeom prst="rect">
            <a:avLst/>
          </a:prstGeom>
        </p:spPr>
        <p:txBody>
          <a:bodyPr/>
          <a:lstStyle/>
          <a:p>
            <a:pPr defTabSz="457200">
              <a:buClr>
                <a:srgbClr val="000000"/>
              </a:buClr>
              <a:defRPr sz="1200"/>
            </a:pPr>
            <a:r>
              <a:t>LG: </a:t>
            </a:r>
            <a:r>
              <a:rPr sz="1100"/>
              <a:t>Calculate planetary temperature response to an instantaneous forcing due to the Planck feedback alone. </a:t>
            </a:r>
          </a:p>
          <a:p>
            <a:pPr defTabSz="419100">
              <a:buClr>
                <a:srgbClr val="000000"/>
              </a:buClr>
              <a:defRPr sz="1200"/>
            </a:pPr>
            <a:endParaRPr sz="1100"/>
          </a:p>
          <a:p>
            <a:pPr defTabSz="419100">
              <a:buClr>
                <a:srgbClr val="000000"/>
              </a:buClr>
              <a:defRPr sz="1200"/>
            </a:pPr>
            <a:r>
              <a:t>ANSWER slide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pPr defTabSz="457200">
              <a:buClr>
                <a:srgbClr val="000000"/>
              </a:buClr>
              <a:defRPr sz="1200"/>
            </a:pPr>
            <a:r>
              <a:t>LG: </a:t>
            </a:r>
            <a:r>
              <a:rPr sz="1100"/>
              <a:t>Calculate planetary temperature response to an instantaneous forcing due to the Planck feedback alone. </a:t>
            </a:r>
          </a:p>
          <a:p>
            <a:pPr defTabSz="457200">
              <a:buClr>
                <a:srgbClr val="000000"/>
              </a:buClr>
              <a:defRPr sz="1200"/>
            </a:pPr>
            <a:r>
              <a:rPr sz="1100"/>
              <a:t>Also getting at…</a:t>
            </a:r>
          </a:p>
          <a:p>
            <a:pPr defTabSz="457200">
              <a:buClr>
                <a:srgbClr val="000000"/>
              </a:buClr>
              <a:defRPr sz="1200"/>
            </a:pPr>
            <a:r>
              <a:t>LG: </a:t>
            </a:r>
            <a:r>
              <a:rPr sz="1100"/>
              <a:t>Predict the impacts of altering solar energy or reflectivity on flows of energy in Earth's climate system, and therefore Earth's temperature (left side of Earth's energy budget diagram) </a:t>
            </a:r>
          </a:p>
          <a:p>
            <a:pPr defTabSz="457200">
              <a:buClr>
                <a:srgbClr val="000000"/>
              </a:buClr>
              <a:defRPr sz="1100"/>
            </a:pPr>
            <a:endParaRPr sz="1100"/>
          </a:p>
          <a:p>
            <a:pPr defTabSz="419100">
              <a:buClr>
                <a:srgbClr val="000000"/>
              </a:buClr>
              <a:defRPr sz="1200"/>
            </a:pPr>
            <a:r>
              <a:t>ANSWER: B</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pPr defTabSz="457200">
              <a:buClr>
                <a:srgbClr val="000000"/>
              </a:buClr>
              <a:defRPr sz="1200"/>
            </a:pPr>
            <a:r>
              <a:t>LG: </a:t>
            </a:r>
            <a:r>
              <a:rPr sz="1100"/>
              <a:t>Calculate planetary temperature response to an instantaneous forcing due to the Planck feedback alone. </a:t>
            </a:r>
          </a:p>
          <a:p>
            <a:pPr defTabSz="457200">
              <a:buClr>
                <a:srgbClr val="000000"/>
              </a:buClr>
              <a:defRPr sz="1200"/>
            </a:pPr>
            <a:r>
              <a:rPr sz="1100"/>
              <a:t>Also getting at…</a:t>
            </a:r>
          </a:p>
          <a:p>
            <a:pPr defTabSz="457200">
              <a:buClr>
                <a:srgbClr val="000000"/>
              </a:buClr>
              <a:defRPr sz="1200"/>
            </a:pPr>
            <a:r>
              <a:t>LG: </a:t>
            </a:r>
            <a:r>
              <a:rPr sz="1100"/>
              <a:t>Predict the impacts of altering solar energy or reflectivity on flows of energy in Earth's climate system, and therefore Earth's temperature (left side of Earth's energy budget diagram) </a:t>
            </a:r>
          </a:p>
          <a:p>
            <a:pPr defTabSz="457200">
              <a:buClr>
                <a:srgbClr val="000000"/>
              </a:buClr>
              <a:defRPr sz="1100"/>
            </a:pPr>
            <a:endParaRPr sz="1100"/>
          </a:p>
          <a:p>
            <a:pPr defTabSz="457200">
              <a:buClr>
                <a:srgbClr val="000000"/>
              </a:buClr>
              <a:defRPr sz="1200"/>
            </a:pPr>
            <a:r>
              <a:rPr sz="1100"/>
              <a:t>ANSWER: D 255K</a:t>
            </a:r>
          </a:p>
          <a:p>
            <a:pPr defTabSz="419100">
              <a:buClr>
                <a:srgbClr val="000000"/>
              </a:buClr>
              <a:defRPr sz="1200"/>
            </a:pPr>
            <a:r>
              <a:t>Started off discussion asking about the difference between “immediately” versus “over time”.  Which more likely?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19100" indent="-419100" defTabSz="419100">
              <a:buClr>
                <a:srgbClr val="000000"/>
              </a:buClr>
              <a:buSzPct val="100000"/>
              <a:buAutoNum type="arabicPeriod"/>
              <a:defRPr sz="1200"/>
            </a:pPr>
            <a:r>
              <a:rPr lang="en-US" sz="1100" dirty="0"/>
              <a:t>Sigma*T^4*area/area</a:t>
            </a:r>
            <a:r>
              <a:rPr lang="en-US" sz="1100" baseline="0" dirty="0"/>
              <a:t> – doc cam</a:t>
            </a:r>
            <a:endParaRPr sz="1100" dirty="0"/>
          </a:p>
        </p:txBody>
      </p:sp>
    </p:spTree>
    <p:extLst>
      <p:ext uri="{BB962C8B-B14F-4D97-AF65-F5344CB8AC3E}">
        <p14:creationId xmlns:p14="http://schemas.microsoft.com/office/powerpoint/2010/main" val="112569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03970" indent="-403970" defTabSz="403970">
              <a:buClr>
                <a:srgbClr val="000000"/>
              </a:buClr>
              <a:buSzPct val="100000"/>
              <a:buAutoNum type="arabicPeriod"/>
              <a:defRPr sz="1200"/>
            </a:pPr>
            <a:r>
              <a:rPr lang="en-US" sz="1100" dirty="0"/>
              <a:t>No b/c this would violate second law thermodynamics</a:t>
            </a:r>
            <a:endParaRPr sz="1100" dirty="0"/>
          </a:p>
        </p:txBody>
      </p:sp>
    </p:spTree>
    <p:extLst>
      <p:ext uri="{BB962C8B-B14F-4D97-AF65-F5344CB8AC3E}">
        <p14:creationId xmlns:p14="http://schemas.microsoft.com/office/powerpoint/2010/main" val="2457080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03970" indent="-403970" defTabSz="403970">
              <a:buClr>
                <a:srgbClr val="000000"/>
              </a:buClr>
              <a:buSzPct val="100000"/>
              <a:buAutoNum type="arabicPeriod"/>
              <a:defRPr sz="1200"/>
            </a:pPr>
            <a:r>
              <a:rPr lang="en-US" sz="1100" dirty="0"/>
              <a:t>neither</a:t>
            </a:r>
            <a:endParaRPr sz="1100" dirty="0"/>
          </a:p>
        </p:txBody>
      </p:sp>
    </p:spTree>
    <p:extLst>
      <p:ext uri="{BB962C8B-B14F-4D97-AF65-F5344CB8AC3E}">
        <p14:creationId xmlns:p14="http://schemas.microsoft.com/office/powerpoint/2010/main" val="1448078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03970" indent="-403970" defTabSz="403970">
              <a:buClr>
                <a:srgbClr val="000000"/>
              </a:buClr>
              <a:buSzPct val="100000"/>
              <a:buAutoNum type="arabicPeriod"/>
              <a:defRPr sz="1200"/>
            </a:pPr>
            <a:r>
              <a:rPr lang="en-US" sz="1100" dirty="0"/>
              <a:t>Discussion – get feedback and write formula on O/H projector to show it must be the right wall – give them the #s.</a:t>
            </a:r>
          </a:p>
          <a:p>
            <a:pPr marL="0" indent="0" defTabSz="403970">
              <a:buClr>
                <a:srgbClr val="000000"/>
              </a:buClr>
              <a:buSzPct val="100000"/>
              <a:buNone/>
              <a:defRPr sz="1200"/>
            </a:pPr>
            <a:r>
              <a:rPr lang="en-US" sz="1100" dirty="0"/>
              <a:t>I=eta*sigma*T^4</a:t>
            </a:r>
          </a:p>
          <a:p>
            <a:pPr marL="0" indent="0" defTabSz="403970">
              <a:buClr>
                <a:srgbClr val="000000"/>
              </a:buClr>
              <a:buSzPct val="100000"/>
              <a:buNone/>
              <a:defRPr sz="1200"/>
            </a:pPr>
            <a:r>
              <a:rPr lang="en-US" sz="1100" dirty="0" err="1"/>
              <a:t>I_right</a:t>
            </a:r>
            <a:r>
              <a:rPr lang="en-US" sz="1100" dirty="0"/>
              <a:t>=349 W/m^2; </a:t>
            </a:r>
            <a:r>
              <a:rPr lang="en-US" sz="1100" dirty="0" err="1"/>
              <a:t>I_left</a:t>
            </a:r>
            <a:r>
              <a:rPr lang="en-US" sz="1100" dirty="0"/>
              <a:t>=209 W/m^2 but right wall absorbs all incident radiation while the left wall only absorbs 60%.</a:t>
            </a:r>
          </a:p>
        </p:txBody>
      </p:sp>
    </p:spTree>
    <p:extLst>
      <p:ext uri="{BB962C8B-B14F-4D97-AF65-F5344CB8AC3E}">
        <p14:creationId xmlns:p14="http://schemas.microsoft.com/office/powerpoint/2010/main" val="1835889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noRot="1" noChangeAspect="1"/>
          </p:cNvSpPr>
          <p:nvPr>
            <p:ph type="sldImg"/>
          </p:nvPr>
        </p:nvSpPr>
        <p:spPr>
          <a:prstGeom prst="rect">
            <a:avLst/>
          </a:prstGeom>
        </p:spPr>
        <p:txBody>
          <a:bodyPr/>
          <a:lstStyle/>
          <a:p>
            <a:endParaRPr/>
          </a:p>
        </p:txBody>
      </p:sp>
      <p:sp>
        <p:nvSpPr>
          <p:cNvPr id="452" name="Shape 452"/>
          <p:cNvSpPr>
            <a:spLocks noGrp="1"/>
          </p:cNvSpPr>
          <p:nvPr>
            <p:ph type="body" sz="quarter" idx="1"/>
          </p:nvPr>
        </p:nvSpPr>
        <p:spPr>
          <a:prstGeom prst="rect">
            <a:avLst/>
          </a:prstGeom>
        </p:spPr>
        <p:txBody>
          <a:bodyPr/>
          <a:lstStyle/>
          <a:p>
            <a:pPr marL="403970" indent="-403970" defTabSz="403970">
              <a:buClr>
                <a:srgbClr val="000000"/>
              </a:buClr>
              <a:buSzPct val="100000"/>
              <a:buAutoNum type="arabicPeriod"/>
              <a:defRPr sz="1200"/>
            </a:pPr>
            <a:r>
              <a:rPr lang="en-US" sz="1100" dirty="0"/>
              <a:t>Discussion – get feedback and write formula on O/H projector to show it must be the right wall – give them the #s.</a:t>
            </a:r>
          </a:p>
          <a:p>
            <a:pPr marL="0" indent="0" defTabSz="403970">
              <a:buClr>
                <a:srgbClr val="000000"/>
              </a:buClr>
              <a:buSzPct val="100000"/>
              <a:buNone/>
              <a:defRPr sz="1200"/>
            </a:pPr>
            <a:r>
              <a:rPr lang="en-US" sz="1100" dirty="0"/>
              <a:t>I=eta*sigma*T^4</a:t>
            </a:r>
          </a:p>
          <a:p>
            <a:pPr marL="0" indent="0" defTabSz="403970">
              <a:buClr>
                <a:srgbClr val="000000"/>
              </a:buClr>
              <a:buSzPct val="100000"/>
              <a:buNone/>
              <a:defRPr sz="1200"/>
            </a:pPr>
            <a:r>
              <a:rPr lang="en-US" sz="1100" dirty="0" err="1"/>
              <a:t>I_right</a:t>
            </a:r>
            <a:r>
              <a:rPr lang="en-US" sz="1100" dirty="0"/>
              <a:t>=349 W/m^2; </a:t>
            </a:r>
            <a:r>
              <a:rPr lang="en-US" sz="1100" dirty="0" err="1"/>
              <a:t>I_left</a:t>
            </a:r>
            <a:r>
              <a:rPr lang="en-US" sz="1100" dirty="0"/>
              <a:t>=209 W/m^2 but right wall absorbs all incident radiation while the left wall only absorbs 60%.</a:t>
            </a:r>
          </a:p>
        </p:txBody>
      </p:sp>
    </p:spTree>
    <p:extLst>
      <p:ext uri="{BB962C8B-B14F-4D97-AF65-F5344CB8AC3E}">
        <p14:creationId xmlns:p14="http://schemas.microsoft.com/office/powerpoint/2010/main" val="2085548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Normal">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5" y="1830586"/>
            <a:ext cx="3750469" cy="4420195"/>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lvl1pPr>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lvl1pPr>
          </a:lstStyle>
          <a:p>
            <a:r>
              <a:t>Title Text</a:t>
            </a:r>
          </a:p>
        </p:txBody>
      </p:sp>
      <p:sp>
        <p:nvSpPr>
          <p:cNvPr id="67" name="Shape 67"/>
          <p:cNvSpPr>
            <a:spLocks noGrp="1"/>
          </p:cNvSpPr>
          <p:nvPr>
            <p:ph type="body" sz="half" idx="1"/>
          </p:nvPr>
        </p:nvSpPr>
        <p:spPr>
          <a:xfrm>
            <a:off x="669726" y="1830586"/>
            <a:ext cx="3750469" cy="4420195"/>
          </a:xfrm>
          <a:prstGeom prst="rect">
            <a:avLst/>
          </a:prstGeom>
        </p:spPr>
        <p:txBody>
          <a:bodyPr/>
          <a:lstStyle>
            <a:lvl1pPr marL="241093" indent="-241093">
              <a:spcBef>
                <a:spcPts val="2250"/>
              </a:spcBef>
              <a:defRPr sz="1969">
                <a:latin typeface="Helvetica Light"/>
                <a:ea typeface="Helvetica Light"/>
                <a:cs typeface="Helvetica Light"/>
                <a:sym typeface="Helvetica Light"/>
              </a:defRPr>
            </a:lvl1pPr>
            <a:lvl2pPr marL="482186" indent="-241093">
              <a:spcBef>
                <a:spcPts val="2250"/>
              </a:spcBef>
              <a:defRPr sz="1969">
                <a:latin typeface="Helvetica Light"/>
                <a:ea typeface="Helvetica Light"/>
                <a:cs typeface="Helvetica Light"/>
                <a:sym typeface="Helvetica Light"/>
              </a:defRPr>
            </a:lvl2pPr>
            <a:lvl3pPr marL="723279" indent="-241093">
              <a:spcBef>
                <a:spcPts val="2250"/>
              </a:spcBef>
              <a:defRPr sz="1969">
                <a:latin typeface="Helvetica Light"/>
                <a:ea typeface="Helvetica Light"/>
                <a:cs typeface="Helvetica Light"/>
                <a:sym typeface="Helvetica Light"/>
              </a:defRPr>
            </a:lvl3pPr>
            <a:lvl4pPr marL="964372" indent="-241093">
              <a:spcBef>
                <a:spcPts val="2250"/>
              </a:spcBef>
              <a:defRPr sz="1969">
                <a:latin typeface="Helvetica Light"/>
                <a:ea typeface="Helvetica Light"/>
                <a:cs typeface="Helvetica Light"/>
                <a:sym typeface="Helvetica Light"/>
              </a:defRPr>
            </a:lvl4pPr>
            <a:lvl5pPr marL="1205465" indent="-241093">
              <a:spcBef>
                <a:spcPts val="2250"/>
              </a:spcBef>
              <a:defRPr sz="1969">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18341893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669727" y="892969"/>
            <a:ext cx="7804547"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56747178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723805" y="3580805"/>
            <a:ext cx="3750469" cy="2652117"/>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4728177" y="625078"/>
            <a:ext cx="3750469" cy="2652117"/>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669726" y="625078"/>
            <a:ext cx="3750469" cy="5607844"/>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153502559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892969" y="4473774"/>
            <a:ext cx="7358063" cy="362215"/>
          </a:xfrm>
          <a:prstGeom prst="rect">
            <a:avLst/>
          </a:prstGeom>
        </p:spPr>
        <p:txBody>
          <a:bodyPr anchor="t">
            <a:spAutoFit/>
          </a:bodyPr>
          <a:lstStyle>
            <a:lvl1pPr marL="0" indent="0" algn="ctr">
              <a:spcBef>
                <a:spcPts val="0"/>
              </a:spcBef>
              <a:buSzTx/>
              <a:buNone/>
              <a:defRPr sz="1687">
                <a:latin typeface="Helvetica Light"/>
                <a:ea typeface="Helvetica Light"/>
                <a:cs typeface="Helvetica Light"/>
                <a:sym typeface="Helvetica Light"/>
              </a:defRPr>
            </a:lvl1pPr>
          </a:lstStyle>
          <a:p>
            <a:r>
              <a:t>–Johnny Appleseed</a:t>
            </a:r>
          </a:p>
        </p:txBody>
      </p:sp>
      <p:sp>
        <p:nvSpPr>
          <p:cNvPr id="94" name="Shape 94"/>
          <p:cNvSpPr>
            <a:spLocks noGrp="1"/>
          </p:cNvSpPr>
          <p:nvPr>
            <p:ph type="body" sz="quarter" idx="14"/>
          </p:nvPr>
        </p:nvSpPr>
        <p:spPr>
          <a:xfrm>
            <a:off x="892969" y="2984579"/>
            <a:ext cx="7358063" cy="513795"/>
          </a:xfrm>
          <a:prstGeom prst="rect">
            <a:avLst/>
          </a:prstGeom>
        </p:spPr>
        <p:txBody>
          <a:bodyPr>
            <a:spAutoFit/>
          </a:bodyPr>
          <a:lstStyle>
            <a:lvl1pPr marL="0" indent="0" algn="ctr">
              <a:spcBef>
                <a:spcPts val="0"/>
              </a:spcBef>
              <a:buSzTx/>
              <a:buNone/>
              <a:defRPr sz="2672">
                <a:latin typeface="Helvetica Light"/>
                <a:ea typeface="Helvetica Light"/>
                <a:cs typeface="Helvetica Light"/>
                <a:sym typeface="Helvetica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37742726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9144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268849177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308958492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Normal">
    <p:spTree>
      <p:nvGrpSpPr>
        <p:cNvPr id="1" name=""/>
        <p:cNvGrpSpPr/>
        <p:nvPr/>
      </p:nvGrpSpPr>
      <p:grpSpPr>
        <a:xfrm>
          <a:off x="0" y="0"/>
          <a:ext cx="0" cy="0"/>
          <a:chOff x="0" y="0"/>
          <a:chExt cx="0" cy="0"/>
        </a:xfrm>
      </p:grpSpPr>
      <p:sp>
        <p:nvSpPr>
          <p:cNvPr id="117" name="Shape 117"/>
          <p:cNvSpPr>
            <a:spLocks noGrp="1"/>
          </p:cNvSpPr>
          <p:nvPr>
            <p:ph type="title"/>
          </p:nvPr>
        </p:nvSpPr>
        <p:spPr>
          <a:xfrm>
            <a:off x="426240" y="184680"/>
            <a:ext cx="6425281" cy="1175041"/>
          </a:xfrm>
          <a:prstGeom prst="rect">
            <a:avLst/>
          </a:prstGeom>
        </p:spPr>
        <p:txBody>
          <a:bodyPr lIns="0" tIns="0" rIns="0" bIns="0">
            <a:noAutofit/>
          </a:bodyPr>
          <a:lstStyle>
            <a:lvl1pPr>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lvl1pPr>
          </a:lstStyle>
          <a:p>
            <a:r>
              <a:t>Title Text</a:t>
            </a:r>
          </a:p>
        </p:txBody>
      </p:sp>
      <p:sp>
        <p:nvSpPr>
          <p:cNvPr id="118" name="Shape 118"/>
          <p:cNvSpPr>
            <a:spLocks noGrp="1"/>
          </p:cNvSpPr>
          <p:nvPr>
            <p:ph type="body" idx="1"/>
          </p:nvPr>
        </p:nvSpPr>
        <p:spPr>
          <a:xfrm>
            <a:off x="457200" y="1489320"/>
            <a:ext cx="8225281" cy="5172481"/>
          </a:xfrm>
          <a:prstGeom prst="rect">
            <a:avLst/>
          </a:prstGeom>
        </p:spPr>
        <p:txBody>
          <a:bodyPr lIns="0" tIns="0" rIns="0" bIns="0" anchor="t">
            <a:noAutofit/>
          </a:bodyPr>
          <a:lstStyle>
            <a:lvl1pPr marL="0" indent="0">
              <a:buClr>
                <a:srgbClr val="000000"/>
              </a:buClr>
              <a:buSzTx/>
              <a:buFont typeface="Times New Roman"/>
              <a:buNone/>
            </a:lvl1pPr>
            <a:lvl2pPr marL="0" indent="0">
              <a:buClr>
                <a:srgbClr val="000000"/>
              </a:buClr>
              <a:buSzTx/>
              <a:buFont typeface="Times New Roman"/>
              <a:buNone/>
            </a:lvl2pPr>
            <a:lvl3pPr marL="0" indent="0">
              <a:buClr>
                <a:srgbClr val="000000"/>
              </a:buClr>
              <a:buSzTx/>
              <a:buFont typeface="Times New Roman"/>
              <a:buNone/>
            </a:lvl3pPr>
            <a:lvl4pPr marL="0" indent="0">
              <a:buClr>
                <a:srgbClr val="000000"/>
              </a:buClr>
              <a:buSzTx/>
              <a:buFont typeface="Times New Roman"/>
              <a:buNone/>
            </a:lvl4pPr>
            <a:lvl5pPr marL="0" indent="0">
              <a:buClr>
                <a:srgbClr val="000000"/>
              </a:buClr>
              <a:buSzTx/>
              <a:buFont typeface="Times New Roman"/>
              <a:buNone/>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xfrm>
            <a:off x="8909862" y="6650280"/>
            <a:ext cx="263798" cy="262259"/>
          </a:xfrm>
          <a:prstGeom prst="rect">
            <a:avLst/>
          </a:prstGeom>
        </p:spPr>
        <p:txBody>
          <a:bodyPr lIns="65536" tIns="65536" rIns="65536" bIns="65536"/>
          <a:lstStyle>
            <a:lvl1pPr defTabSz="414748">
              <a:defRPr sz="844">
                <a:uFill>
                  <a:solidFill>
                    <a:srgbClr val="000000"/>
                  </a:solidFill>
                </a:uFill>
                <a:latin typeface="Arial"/>
                <a:ea typeface="Arial"/>
                <a:cs typeface="Arial"/>
                <a:sym typeface="Arial"/>
              </a:defRPr>
            </a:lvl1pPr>
          </a:lstStyle>
          <a:p>
            <a:pPr algn="ctr"/>
            <a:fld id="{86CB4B4D-7CA3-9044-876B-883B54F8677D}" type="slidenum">
              <a:rPr lang="en-US" smtClean="0"/>
              <a:pPr algn="ctr"/>
              <a:t>‹#›</a:t>
            </a:fld>
            <a:endParaRPr lang="en-US"/>
          </a:p>
        </p:txBody>
      </p:sp>
    </p:spTree>
    <p:extLst>
      <p:ext uri="{BB962C8B-B14F-4D97-AF65-F5344CB8AC3E}">
        <p14:creationId xmlns:p14="http://schemas.microsoft.com/office/powerpoint/2010/main" val="24405894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Normal">
    <p:spTree>
      <p:nvGrpSpPr>
        <p:cNvPr id="1" name=""/>
        <p:cNvGrpSpPr/>
        <p:nvPr/>
      </p:nvGrpSpPr>
      <p:grpSpPr>
        <a:xfrm>
          <a:off x="0" y="0"/>
          <a:ext cx="0" cy="0"/>
          <a:chOff x="0" y="0"/>
          <a:chExt cx="0" cy="0"/>
        </a:xfrm>
      </p:grpSpPr>
      <p:sp>
        <p:nvSpPr>
          <p:cNvPr id="126" name="Shape 126"/>
          <p:cNvSpPr>
            <a:spLocks noGrp="1"/>
          </p:cNvSpPr>
          <p:nvPr>
            <p:ph type="title"/>
          </p:nvPr>
        </p:nvSpPr>
        <p:spPr>
          <a:xfrm>
            <a:off x="426240" y="184680"/>
            <a:ext cx="6425281" cy="1175041"/>
          </a:xfrm>
          <a:prstGeom prst="rect">
            <a:avLst/>
          </a:prstGeom>
        </p:spPr>
        <p:txBody>
          <a:bodyPr lIns="0" tIns="0" rIns="0" bIns="0">
            <a:noAutofit/>
          </a:bodyPr>
          <a:lstStyle>
            <a:lvl1pPr>
              <a:tabLst/>
              <a:defRPr sz="3937">
                <a:solidFill>
                  <a:srgbClr val="0433FF"/>
                </a:solidFill>
                <a:latin typeface="Trebuchet MS"/>
                <a:ea typeface="Trebuchet MS"/>
                <a:cs typeface="Trebuchet MS"/>
                <a:sym typeface="Trebuchet MS"/>
              </a:defRPr>
            </a:lvl1pPr>
          </a:lstStyle>
          <a:p>
            <a:r>
              <a:t>Title Text</a:t>
            </a:r>
          </a:p>
        </p:txBody>
      </p:sp>
      <p:sp>
        <p:nvSpPr>
          <p:cNvPr id="127" name="Shape 127"/>
          <p:cNvSpPr>
            <a:spLocks noGrp="1"/>
          </p:cNvSpPr>
          <p:nvPr>
            <p:ph type="body" idx="1"/>
          </p:nvPr>
        </p:nvSpPr>
        <p:spPr>
          <a:xfrm>
            <a:off x="457200" y="1489320"/>
            <a:ext cx="8225281" cy="5172481"/>
          </a:xfrm>
          <a:prstGeom prst="rect">
            <a:avLst/>
          </a:prstGeom>
        </p:spPr>
        <p:txBody>
          <a:bodyPr lIns="0" tIns="0" rIns="0" bIns="0" anchor="t">
            <a:noAutofit/>
          </a:bodyPr>
          <a:lstStyle>
            <a:lvl1pPr marL="311061" indent="-311061" defTabSz="414748">
              <a:lnSpc>
                <a:spcPct val="97000"/>
              </a:lnSpc>
              <a:spcBef>
                <a:spcPts val="1266"/>
              </a:spcBef>
              <a:buClr>
                <a:srgbClr val="000000"/>
              </a:buClr>
              <a:buSzTx/>
              <a:buFont typeface="Times New Roman"/>
              <a:buNone/>
              <a:defRPr sz="2812">
                <a:uFill>
                  <a:solidFill>
                    <a:srgbClr val="000000"/>
                  </a:solidFill>
                </a:uFill>
                <a:latin typeface="Trebuchet MS"/>
                <a:ea typeface="Trebuchet MS"/>
                <a:cs typeface="Trebuchet MS"/>
                <a:sym typeface="Trebuchet MS"/>
              </a:defRPr>
            </a:lvl1pPr>
            <a:lvl2pPr marL="673966" indent="-259218" defTabSz="414748">
              <a:lnSpc>
                <a:spcPct val="97000"/>
              </a:lnSpc>
              <a:spcBef>
                <a:spcPts val="984"/>
              </a:spcBef>
              <a:buClr>
                <a:srgbClr val="000000"/>
              </a:buClr>
              <a:buSzTx/>
              <a:buFont typeface="Times New Roman"/>
              <a:buNone/>
              <a:defRPr sz="2531">
                <a:uFill>
                  <a:solidFill>
                    <a:srgbClr val="000000"/>
                  </a:solidFill>
                </a:uFill>
                <a:latin typeface="Trebuchet MS"/>
                <a:ea typeface="Trebuchet MS"/>
                <a:cs typeface="Trebuchet MS"/>
                <a:sym typeface="Trebuchet MS"/>
              </a:defRPr>
            </a:lvl2pPr>
            <a:lvl3pPr marL="1036871" indent="-207374" defTabSz="414748">
              <a:lnSpc>
                <a:spcPct val="97000"/>
              </a:lnSpc>
              <a:spcBef>
                <a:spcPts val="703"/>
              </a:spcBef>
              <a:buClr>
                <a:srgbClr val="000000"/>
              </a:buClr>
              <a:buSzTx/>
              <a:buFont typeface="Times New Roman"/>
              <a:buNone/>
              <a:defRPr sz="2109">
                <a:uFill>
                  <a:solidFill>
                    <a:srgbClr val="000000"/>
                  </a:solidFill>
                </a:uFill>
                <a:latin typeface="Trebuchet MS"/>
                <a:ea typeface="Trebuchet MS"/>
                <a:cs typeface="Trebuchet MS"/>
                <a:sym typeface="Trebuchet MS"/>
              </a:defRPr>
            </a:lvl3pPr>
            <a:lvl4pPr marL="1451620" indent="-207374" defTabSz="414748">
              <a:lnSpc>
                <a:spcPct val="97000"/>
              </a:lnSpc>
              <a:spcBef>
                <a:spcPts val="492"/>
              </a:spcBef>
              <a:buClr>
                <a:srgbClr val="000000"/>
              </a:buClr>
              <a:buSzTx/>
              <a:buFont typeface="Times New Roman"/>
              <a:buNone/>
              <a:defRPr sz="1687">
                <a:uFill>
                  <a:solidFill>
                    <a:srgbClr val="000000"/>
                  </a:solidFill>
                </a:uFill>
                <a:latin typeface="Trebuchet MS"/>
                <a:ea typeface="Trebuchet MS"/>
                <a:cs typeface="Trebuchet MS"/>
                <a:sym typeface="Trebuchet MS"/>
              </a:defRPr>
            </a:lvl4pPr>
            <a:lvl5pPr marL="1866369" indent="-207374" defTabSz="414748">
              <a:lnSpc>
                <a:spcPct val="97000"/>
              </a:lnSpc>
              <a:spcBef>
                <a:spcPts val="211"/>
              </a:spcBef>
              <a:buClr>
                <a:srgbClr val="000000"/>
              </a:buClr>
              <a:buSzTx/>
              <a:buFont typeface="Times New Roman"/>
              <a:buNone/>
              <a:defRPr sz="1687">
                <a:uFill>
                  <a:solidFill>
                    <a:srgbClr val="000000"/>
                  </a:solidFill>
                </a:uFill>
                <a:latin typeface="Trebuchet MS"/>
                <a:ea typeface="Trebuchet MS"/>
                <a:cs typeface="Trebuchet MS"/>
                <a:sym typeface="Trebuchet MS"/>
              </a:defRPr>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xfrm>
            <a:off x="8909862" y="6650280"/>
            <a:ext cx="263798" cy="262259"/>
          </a:xfrm>
          <a:prstGeom prst="rect">
            <a:avLst/>
          </a:prstGeom>
        </p:spPr>
        <p:txBody>
          <a:bodyPr lIns="65536" tIns="65536" rIns="65536" bIns="65536"/>
          <a:lstStyle>
            <a:lvl1pPr defTabSz="414748">
              <a:defRPr sz="844">
                <a:uFill>
                  <a:solidFill>
                    <a:srgbClr val="000000"/>
                  </a:solidFill>
                </a:uFill>
                <a:latin typeface="Arial"/>
                <a:ea typeface="Arial"/>
                <a:cs typeface="Arial"/>
                <a:sym typeface="Arial"/>
              </a:defRPr>
            </a:lvl1pPr>
          </a:lstStyle>
          <a:p>
            <a:pPr algn="ctr"/>
            <a:fld id="{86CB4B4D-7CA3-9044-876B-883B54F8677D}" type="slidenum">
              <a:rPr lang="en-US" smtClean="0"/>
              <a:pPr algn="ctr"/>
              <a:t>‹#›</a:t>
            </a:fld>
            <a:endParaRPr lang="en-US"/>
          </a:p>
        </p:txBody>
      </p:sp>
    </p:spTree>
    <p:extLst>
      <p:ext uri="{BB962C8B-B14F-4D97-AF65-F5344CB8AC3E}">
        <p14:creationId xmlns:p14="http://schemas.microsoft.com/office/powerpoint/2010/main" val="45462933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pPr algn="ctr" defTabSz="410751"/>
            <a:endParaRPr lang="en-US" sz="2531">
              <a:latin typeface="Helvetica Light"/>
              <a:sym typeface="Helvetica Light"/>
            </a:endParaRPr>
          </a:p>
        </p:txBody>
      </p:sp>
      <p:sp>
        <p:nvSpPr>
          <p:cNvPr id="5" name="Footer Placeholder 4"/>
          <p:cNvSpPr>
            <a:spLocks noGrp="1"/>
          </p:cNvSpPr>
          <p:nvPr>
            <p:ph type="ftr" sz="quarter" idx="11"/>
          </p:nvPr>
        </p:nvSpPr>
        <p:spPr>
          <a:xfrm>
            <a:off x="3124201" y="6356351"/>
            <a:ext cx="2895600" cy="365125"/>
          </a:xfrm>
          <a:prstGeom prst="rect">
            <a:avLst/>
          </a:prstGeom>
        </p:spPr>
        <p:txBody>
          <a:bodyPr/>
          <a:lstStyle/>
          <a:p>
            <a:pPr algn="ctr" defTabSz="410751"/>
            <a:endParaRPr lang="en-US" sz="2531">
              <a:latin typeface="Helvetica Light"/>
              <a:sym typeface="Helvetica Light"/>
            </a:endParaRPr>
          </a:p>
        </p:txBody>
      </p:sp>
      <p:sp>
        <p:nvSpPr>
          <p:cNvPr id="6" name="Slide Number Placeholder 5"/>
          <p:cNvSpPr>
            <a:spLocks noGrp="1"/>
          </p:cNvSpPr>
          <p:nvPr>
            <p:ph type="sldNum" sz="quarter" idx="12"/>
          </p:nvPr>
        </p:nvSpPr>
        <p:spPr>
          <a:xfrm>
            <a:off x="4416853" y="6505278"/>
            <a:ext cx="301366" cy="297389"/>
          </a:xfrm>
        </p:spPr>
        <p:txBody>
          <a:bodyPr/>
          <a:lstStyle/>
          <a:p>
            <a:pPr algn="ctr" defTabSz="410751"/>
            <a:fld id="{65C87A04-C735-2446-B1C2-8DD58B47DCA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2629751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0" name="Shape 20"/>
          <p:cNvSpPr>
            <a:spLocks noGrp="1"/>
          </p:cNvSpPr>
          <p:nvPr>
            <p:ph type="title"/>
          </p:nvPr>
        </p:nvSpPr>
        <p:spPr>
          <a:xfrm>
            <a:off x="889000" y="1155700"/>
            <a:ext cx="7353300" cy="2324100"/>
          </a:xfrm>
          <a:prstGeom prst="rect">
            <a:avLst/>
          </a:prstGeom>
        </p:spPr>
        <p:txBody>
          <a:bodyPr lIns="50800" tIns="50800" rIns="50800" bIns="50800" anchor="b"/>
          <a:lstStyle>
            <a:lvl1pPr algn="ctr" defTabSz="406400">
              <a:lnSpc>
                <a:spcPct val="100000"/>
              </a:lnSpc>
              <a:defRPr sz="5800">
                <a:solidFill>
                  <a:srgbClr val="000000"/>
                </a:solidFill>
                <a:uFillTx/>
                <a:latin typeface="+mj-lt"/>
                <a:ea typeface="+mj-ea"/>
                <a:cs typeface="+mj-cs"/>
                <a:sym typeface="Gill Sans"/>
              </a:defRPr>
            </a:lvl1pPr>
          </a:lstStyle>
          <a:p>
            <a:r>
              <a:t>Title Text</a:t>
            </a:r>
          </a:p>
        </p:txBody>
      </p:sp>
      <p:sp>
        <p:nvSpPr>
          <p:cNvPr id="21" name="Shape 21"/>
          <p:cNvSpPr>
            <a:spLocks noGrp="1"/>
          </p:cNvSpPr>
          <p:nvPr>
            <p:ph type="body" sz="quarter" idx="1"/>
          </p:nvPr>
        </p:nvSpPr>
        <p:spPr>
          <a:xfrm>
            <a:off x="889000" y="3530600"/>
            <a:ext cx="7353300" cy="800100"/>
          </a:xfrm>
          <a:prstGeom prst="rect">
            <a:avLst/>
          </a:prstGeom>
        </p:spPr>
        <p:txBody>
          <a:bodyPr lIns="50800" tIns="50800" rIns="50800" bIns="50800"/>
          <a:lstStyle>
            <a:lvl1pPr marL="0" indent="0" algn="ctr" defTabSz="406400">
              <a:lnSpc>
                <a:spcPct val="100000"/>
              </a:lnSpc>
              <a:spcBef>
                <a:spcPts val="0"/>
              </a:spcBef>
              <a:buClrTx/>
              <a:buFontTx/>
              <a:defRPr sz="2400">
                <a:uFillTx/>
                <a:latin typeface="+mj-lt"/>
                <a:ea typeface="+mj-ea"/>
                <a:cs typeface="+mj-cs"/>
                <a:sym typeface="Gill Sans"/>
              </a:defRPr>
            </a:lvl1pPr>
            <a:lvl2pPr marL="0" indent="0" algn="ctr" defTabSz="406400">
              <a:lnSpc>
                <a:spcPct val="100000"/>
              </a:lnSpc>
              <a:spcBef>
                <a:spcPts val="0"/>
              </a:spcBef>
              <a:buClrTx/>
              <a:buFontTx/>
              <a:defRPr>
                <a:uFillTx/>
                <a:latin typeface="+mj-lt"/>
                <a:ea typeface="+mj-ea"/>
                <a:cs typeface="+mj-cs"/>
                <a:sym typeface="Gill Sans"/>
              </a:defRPr>
            </a:lvl2pPr>
            <a:lvl3pPr marL="0" indent="0" algn="ctr" defTabSz="406400">
              <a:lnSpc>
                <a:spcPct val="100000"/>
              </a:lnSpc>
              <a:spcBef>
                <a:spcPts val="0"/>
              </a:spcBef>
              <a:buClrTx/>
              <a:buFontTx/>
              <a:defRPr sz="2400">
                <a:uFillTx/>
                <a:latin typeface="+mj-lt"/>
                <a:ea typeface="+mj-ea"/>
                <a:cs typeface="+mj-cs"/>
                <a:sym typeface="Gill Sans"/>
              </a:defRPr>
            </a:lvl3pPr>
            <a:lvl4pPr marL="0" indent="0" algn="ctr" defTabSz="406400">
              <a:lnSpc>
                <a:spcPct val="100000"/>
              </a:lnSpc>
              <a:spcBef>
                <a:spcPts val="0"/>
              </a:spcBef>
              <a:buClrTx/>
              <a:buFontTx/>
              <a:defRPr sz="2400">
                <a:uFillTx/>
                <a:latin typeface="+mj-lt"/>
                <a:ea typeface="+mj-ea"/>
                <a:cs typeface="+mj-cs"/>
                <a:sym typeface="Gill Sans"/>
              </a:defRPr>
            </a:lvl4pPr>
            <a:lvl5pPr marL="0" indent="0" algn="ctr" defTabSz="406400">
              <a:lnSpc>
                <a:spcPct val="100000"/>
              </a:lnSpc>
              <a:spcBef>
                <a:spcPts val="0"/>
              </a:spcBef>
              <a:buClrTx/>
              <a:buFontTx/>
              <a:defRPr sz="2400">
                <a:uFillTx/>
                <a:latin typeface="+mj-lt"/>
                <a:ea typeface="+mj-ea"/>
                <a:cs typeface="+mj-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xfrm>
            <a:off x="4432300" y="6489700"/>
            <a:ext cx="266700" cy="279400"/>
          </a:xfrm>
          <a:prstGeom prst="rect">
            <a:avLst/>
          </a:prstGeom>
        </p:spPr>
        <p:txBody>
          <a:bodyPr/>
          <a:lstStyle>
            <a:lvl1pPr defTabSz="406400">
              <a:defRPr sz="1200">
                <a:uFillTx/>
                <a:latin typeface="+mj-lt"/>
                <a:ea typeface="+mj-ea"/>
                <a:cs typeface="+mj-cs"/>
                <a:sym typeface="Gill Sans"/>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Normal">
    <p:spTree>
      <p:nvGrpSpPr>
        <p:cNvPr id="1" name=""/>
        <p:cNvGrpSpPr/>
        <p:nvPr/>
      </p:nvGrpSpPr>
      <p:grpSpPr>
        <a:xfrm>
          <a:off x="0" y="0"/>
          <a:ext cx="0" cy="0"/>
          <a:chOff x="0" y="0"/>
          <a:chExt cx="0" cy="0"/>
        </a:xfrm>
      </p:grpSpPr>
      <p:sp>
        <p:nvSpPr>
          <p:cNvPr id="29" name="Shape 29"/>
          <p:cNvSpPr>
            <a:spLocks noGrp="1"/>
          </p:cNvSpPr>
          <p:nvPr>
            <p:ph type="title"/>
          </p:nvPr>
        </p:nvSpPr>
        <p:spPr>
          <a:xfrm>
            <a:off x="431800" y="190500"/>
            <a:ext cx="6425281" cy="1181100"/>
          </a:xfrm>
          <a:prstGeom prst="rect">
            <a:avLst/>
          </a:prstGeom>
        </p:spPr>
        <p:txBody>
          <a:bodyPr/>
          <a:lstStyle>
            <a:lvl1pPr>
              <a:defRPr sz="3600"/>
            </a:lvl1pPr>
          </a:lstStyle>
          <a:p>
            <a:r>
              <a:t>Title Text</a:t>
            </a:r>
          </a:p>
        </p:txBody>
      </p:sp>
      <p:sp>
        <p:nvSpPr>
          <p:cNvPr id="30" name="Shape 30"/>
          <p:cNvSpPr>
            <a:spLocks noGrp="1"/>
          </p:cNvSpPr>
          <p:nvPr>
            <p:ph type="body" idx="1"/>
          </p:nvPr>
        </p:nvSpPr>
        <p:spPr>
          <a:prstGeom prst="rect">
            <a:avLst/>
          </a:prstGeom>
        </p:spPr>
        <p:txBody>
          <a:bodyPr/>
          <a:lstStyle>
            <a:lvl1pPr>
              <a:defRPr sz="2600"/>
            </a:lvl1pPr>
            <a:lvl2pPr>
              <a:defRPr sz="2200"/>
            </a:lvl2pPr>
            <a:lvl3pPr>
              <a:defRPr sz="1800"/>
            </a:lvl3pPr>
            <a:lvl4pPr>
              <a:defRPr sz="1600"/>
            </a:lvl4pPr>
            <a:lvl5pPr>
              <a:defRPr sz="16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xfrm>
            <a:off x="8928104" y="6650618"/>
            <a:ext cx="227311" cy="212577"/>
          </a:xfrm>
          <a:prstGeom prst="rect">
            <a:avLst/>
          </a:prstGeom>
        </p:spPr>
        <p:txBody>
          <a:bodyPr/>
          <a:lstStyle>
            <a:lvl1pPr>
              <a:defRPr sz="8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1151930"/>
            <a:ext cx="7358063" cy="2321719"/>
          </a:xfrm>
          <a:prstGeom prst="rect">
            <a:avLst/>
          </a:prstGeom>
        </p:spPr>
        <p:txBody>
          <a:bodyPr anchor="b"/>
          <a:lstStyle>
            <a:lvl1pPr>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lvl1pPr>
          </a:lstStyle>
          <a:p>
            <a:r>
              <a:t>Title Text</a:t>
            </a:r>
          </a:p>
        </p:txBody>
      </p:sp>
      <p:sp>
        <p:nvSpPr>
          <p:cNvPr id="12" name="Shape 12"/>
          <p:cNvSpPr>
            <a:spLocks noGrp="1"/>
          </p:cNvSpPr>
          <p:nvPr>
            <p:ph type="body" sz="quarter" idx="1"/>
          </p:nvPr>
        </p:nvSpPr>
        <p:spPr>
          <a:xfrm>
            <a:off x="892969" y="3536156"/>
            <a:ext cx="7358063" cy="794742"/>
          </a:xfrm>
          <a:prstGeom prst="rect">
            <a:avLst/>
          </a:prstGeom>
        </p:spPr>
        <p:txBody>
          <a:bodyPr anchor="t"/>
          <a:lstStyle>
            <a:lvl1pPr marL="0" indent="0" algn="ctr">
              <a:spcBef>
                <a:spcPts val="0"/>
              </a:spcBef>
              <a:buSzTx/>
              <a:buNone/>
              <a:defRPr sz="2812" u="sng"/>
            </a:lvl1pPr>
            <a:lvl2pPr marL="0" indent="160729" algn="ctr">
              <a:spcBef>
                <a:spcPts val="0"/>
              </a:spcBef>
              <a:buSzTx/>
              <a:buNone/>
              <a:defRPr sz="2812" u="sng"/>
            </a:lvl2pPr>
            <a:lvl3pPr marL="0" indent="321457" algn="ctr">
              <a:spcBef>
                <a:spcPts val="0"/>
              </a:spcBef>
              <a:buSzTx/>
              <a:buNone/>
              <a:defRPr sz="2812" u="sng"/>
            </a:lvl3pPr>
            <a:lvl4pPr marL="0" indent="482186" algn="ctr">
              <a:spcBef>
                <a:spcPts val="0"/>
              </a:spcBef>
              <a:buSzTx/>
              <a:buNone/>
              <a:defRPr sz="2812" u="sng"/>
            </a:lvl4pPr>
            <a:lvl5pPr marL="0" indent="642915" algn="ctr">
              <a:spcBef>
                <a:spcPts val="0"/>
              </a:spcBef>
              <a:buSzTx/>
              <a:buNone/>
              <a:defRPr sz="2812" u="sng"/>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303996279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129606" y="446485"/>
            <a:ext cx="6875859" cy="4161234"/>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892969" y="4723805"/>
            <a:ext cx="7358063" cy="1000125"/>
          </a:xfrm>
          <a:prstGeom prst="rect">
            <a:avLst/>
          </a:prstGeom>
        </p:spPr>
        <p:txBody>
          <a:bodyPr anchor="b"/>
          <a:lstStyle>
            <a:lvl1pPr>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lvl1pPr>
          </a:lstStyle>
          <a:p>
            <a:r>
              <a:t>Title Text</a:t>
            </a:r>
          </a:p>
        </p:txBody>
      </p:sp>
      <p:sp>
        <p:nvSpPr>
          <p:cNvPr id="22" name="Shape 22"/>
          <p:cNvSpPr>
            <a:spLocks noGrp="1"/>
          </p:cNvSpPr>
          <p:nvPr>
            <p:ph type="body" sz="quarter" idx="1"/>
          </p:nvPr>
        </p:nvSpPr>
        <p:spPr>
          <a:xfrm>
            <a:off x="892969" y="5759649"/>
            <a:ext cx="7358063" cy="794742"/>
          </a:xfrm>
          <a:prstGeom prst="rect">
            <a:avLst/>
          </a:prstGeom>
        </p:spPr>
        <p:txBody>
          <a:bodyPr anchor="t"/>
          <a:lstStyle>
            <a:lvl1pPr marL="0" indent="0" algn="ctr">
              <a:spcBef>
                <a:spcPts val="0"/>
              </a:spcBef>
              <a:buSzTx/>
              <a:buNone/>
              <a:defRPr sz="2812" u="sng"/>
            </a:lvl1pPr>
            <a:lvl2pPr marL="0" indent="160729" algn="ctr">
              <a:spcBef>
                <a:spcPts val="0"/>
              </a:spcBef>
              <a:buSzTx/>
              <a:buNone/>
              <a:defRPr sz="2812" u="sng"/>
            </a:lvl2pPr>
            <a:lvl3pPr marL="0" indent="321457" algn="ctr">
              <a:spcBef>
                <a:spcPts val="0"/>
              </a:spcBef>
              <a:buSzTx/>
              <a:buNone/>
              <a:defRPr sz="2812" u="sng"/>
            </a:lvl3pPr>
            <a:lvl4pPr marL="0" indent="482186" algn="ctr">
              <a:spcBef>
                <a:spcPts val="0"/>
              </a:spcBef>
              <a:buSzTx/>
              <a:buNone/>
              <a:defRPr sz="2812" u="sng"/>
            </a:lvl4pPr>
            <a:lvl5pPr marL="0" indent="642915" algn="ctr">
              <a:spcBef>
                <a:spcPts val="0"/>
              </a:spcBef>
              <a:buSzTx/>
              <a:buNone/>
              <a:defRPr sz="2812" u="sng"/>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4416853" y="6500813"/>
            <a:ext cx="301366" cy="297389"/>
          </a:xfrm>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221706471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lvl1pPr>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lvl1pPr>
          </a:lstStyle>
          <a:p>
            <a:r>
              <a:t>Title Text</a:t>
            </a:r>
          </a:p>
        </p:txBody>
      </p:sp>
      <p:sp>
        <p:nvSpPr>
          <p:cNvPr id="31" name="Shape 31"/>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300225597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05" y="446484"/>
            <a:ext cx="3750469" cy="5786438"/>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669726" y="446484"/>
            <a:ext cx="3750469" cy="2803922"/>
          </a:xfrm>
          <a:prstGeom prst="rect">
            <a:avLst/>
          </a:prstGeom>
        </p:spPr>
        <p:txBody>
          <a:bodyPr anchor="b"/>
          <a:lstStyle>
            <a:lvl1pPr algn="ctr" defTabSz="410751">
              <a:lnSpc>
                <a:spcPct val="100000"/>
              </a:lnSpc>
              <a:tabLst/>
              <a:defRPr sz="4219">
                <a:solidFill>
                  <a:srgbClr val="000000"/>
                </a:solidFill>
                <a:uFillTx/>
                <a:latin typeface="Helvetica Light"/>
                <a:ea typeface="Helvetica Light"/>
                <a:cs typeface="Helvetica Light"/>
                <a:sym typeface="Helvetica Light"/>
              </a:defRPr>
            </a:lvl1pPr>
          </a:lstStyle>
          <a:p>
            <a:r>
              <a:t>Title Text</a:t>
            </a:r>
          </a:p>
        </p:txBody>
      </p:sp>
      <p:sp>
        <p:nvSpPr>
          <p:cNvPr id="40" name="Shape 40"/>
          <p:cNvSpPr>
            <a:spLocks noGrp="1"/>
          </p:cNvSpPr>
          <p:nvPr>
            <p:ph type="body" sz="quarter" idx="1"/>
          </p:nvPr>
        </p:nvSpPr>
        <p:spPr>
          <a:xfrm>
            <a:off x="669726" y="3348633"/>
            <a:ext cx="3750469" cy="2884289"/>
          </a:xfrm>
          <a:prstGeom prst="rect">
            <a:avLst/>
          </a:prstGeom>
        </p:spPr>
        <p:txBody>
          <a:bodyPr anchor="t"/>
          <a:lstStyle>
            <a:lvl1pPr marL="0" indent="0" algn="ctr">
              <a:spcBef>
                <a:spcPts val="0"/>
              </a:spcBef>
              <a:buSzTx/>
              <a:buNone/>
              <a:defRPr sz="2812" u="sng"/>
            </a:lvl1pPr>
            <a:lvl2pPr marL="0" indent="160729" algn="ctr">
              <a:spcBef>
                <a:spcPts val="0"/>
              </a:spcBef>
              <a:buSzTx/>
              <a:buNone/>
              <a:defRPr sz="2812" u="sng"/>
            </a:lvl2pPr>
            <a:lvl3pPr marL="0" indent="321457" algn="ctr">
              <a:spcBef>
                <a:spcPts val="0"/>
              </a:spcBef>
              <a:buSzTx/>
              <a:buNone/>
              <a:defRPr sz="2812" u="sng"/>
            </a:lvl3pPr>
            <a:lvl4pPr marL="0" indent="482186" algn="ctr">
              <a:spcBef>
                <a:spcPts val="0"/>
              </a:spcBef>
              <a:buSzTx/>
              <a:buNone/>
              <a:defRPr sz="2812" u="sng"/>
            </a:lvl4pPr>
            <a:lvl5pPr marL="0" indent="642915" algn="ctr">
              <a:spcBef>
                <a:spcPts val="0"/>
              </a:spcBef>
              <a:buSzTx/>
              <a:buNone/>
              <a:defRPr sz="2812" u="sng"/>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30092733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lvl1pPr>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lvl1pPr>
          </a:lstStyle>
          <a:p>
            <a:r>
              <a:t>Title Text</a:t>
            </a:r>
          </a:p>
        </p:txBody>
      </p:sp>
      <p:sp>
        <p:nvSpPr>
          <p:cNvPr id="49" name="Shape 49"/>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195007933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lvl1pPr>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lvl1p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1098095666"/>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1800" y="190500"/>
            <a:ext cx="6425280" cy="1181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r>
              <a:t>Title Text</a:t>
            </a:r>
          </a:p>
        </p:txBody>
      </p:sp>
      <p:sp>
        <p:nvSpPr>
          <p:cNvPr id="3" name="Shape 3"/>
          <p:cNvSpPr>
            <a:spLocks noGrp="1"/>
          </p:cNvSpPr>
          <p:nvPr>
            <p:ph type="body" idx="1"/>
          </p:nvPr>
        </p:nvSpPr>
        <p:spPr>
          <a:xfrm>
            <a:off x="457200" y="1489116"/>
            <a:ext cx="8229600" cy="5168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2pPr marL="673990" indent="-254890">
              <a:spcBef>
                <a:spcPts val="1000"/>
              </a:spcBef>
              <a:defRPr sz="2400"/>
            </a:lvl2pPr>
            <a:lvl3pPr marL="1041400" indent="-215900">
              <a:spcBef>
                <a:spcPts val="700"/>
              </a:spcBef>
              <a:defRPr sz="2000"/>
            </a:lvl3pPr>
            <a:lvl4pPr marL="1447800" indent="-203200">
              <a:spcBef>
                <a:spcPts val="500"/>
              </a:spcBef>
              <a:defRPr sz="1800"/>
            </a:lvl4pPr>
            <a:lvl5pPr marL="1866900" indent="-203200">
              <a:spcBef>
                <a:spcPts val="200"/>
              </a:spcBef>
              <a:defRPr sz="1800"/>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921041" y="6650618"/>
            <a:ext cx="241437" cy="224861"/>
          </a:xfrm>
          <a:prstGeom prst="rect">
            <a:avLst/>
          </a:prstGeom>
          <a:ln w="12700">
            <a:miter lim="400000"/>
          </a:ln>
        </p:spPr>
        <p:txBody>
          <a:bodyPr wrap="none" lIns="50800" tIns="50800" rIns="50800" bIns="50800">
            <a:spAutoFit/>
          </a:bodyPr>
          <a:lstStyle>
            <a:lvl1pPr algn="ctr" defTabSz="419100">
              <a:defRPr sz="900">
                <a:uFill>
                  <a:solidFill>
                    <a:srgbClr val="000000"/>
                  </a:solidFill>
                </a:u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hf hdr="0" ftr="0" dt="0"/>
  <p:txStyles>
    <p:titleStyle>
      <a:lvl1pPr marL="0" marR="0" indent="0" algn="l" defTabSz="419100" rtl="0" latinLnBrk="0">
        <a:lnSpc>
          <a:spcPct val="97000"/>
        </a:lnSpc>
        <a:spcBef>
          <a:spcPts val="0"/>
        </a:spcBef>
        <a:spcAft>
          <a:spcPts val="0"/>
        </a:spcAft>
        <a:buClrTx/>
        <a:buSzTx/>
        <a:buFontTx/>
        <a:buNone/>
        <a:tabLst/>
        <a:defRPr sz="3800" b="0" i="0" u="none" strike="noStrike" cap="none" spc="0" baseline="0">
          <a:ln>
            <a:noFill/>
          </a:ln>
          <a:solidFill>
            <a:srgbClr val="0433FF"/>
          </a:solidFill>
          <a:uFill>
            <a:solidFill>
              <a:srgbClr val="0433FF"/>
            </a:solidFill>
          </a:uFill>
          <a:latin typeface="+mn-lt"/>
          <a:ea typeface="+mn-ea"/>
          <a:cs typeface="+mn-cs"/>
          <a:sym typeface="Arial"/>
        </a:defRPr>
      </a:lvl1pPr>
      <a:lvl2pPr marL="0" marR="0" indent="228600" algn="l" defTabSz="419100" rtl="0" latinLnBrk="0">
        <a:lnSpc>
          <a:spcPct val="97000"/>
        </a:lnSpc>
        <a:spcBef>
          <a:spcPts val="0"/>
        </a:spcBef>
        <a:spcAft>
          <a:spcPts val="0"/>
        </a:spcAft>
        <a:buClrTx/>
        <a:buSzTx/>
        <a:buFontTx/>
        <a:buNone/>
        <a:tabLst/>
        <a:defRPr sz="3800" b="0" i="0" u="none" strike="noStrike" cap="none" spc="0" baseline="0">
          <a:ln>
            <a:noFill/>
          </a:ln>
          <a:solidFill>
            <a:srgbClr val="0433FF"/>
          </a:solidFill>
          <a:uFill>
            <a:solidFill>
              <a:srgbClr val="0433FF"/>
            </a:solidFill>
          </a:uFill>
          <a:latin typeface="+mn-lt"/>
          <a:ea typeface="+mn-ea"/>
          <a:cs typeface="+mn-cs"/>
          <a:sym typeface="Arial"/>
        </a:defRPr>
      </a:lvl2pPr>
      <a:lvl3pPr marL="0" marR="0" indent="457200" algn="l" defTabSz="419100" rtl="0" latinLnBrk="0">
        <a:lnSpc>
          <a:spcPct val="97000"/>
        </a:lnSpc>
        <a:spcBef>
          <a:spcPts val="0"/>
        </a:spcBef>
        <a:spcAft>
          <a:spcPts val="0"/>
        </a:spcAft>
        <a:buClrTx/>
        <a:buSzTx/>
        <a:buFontTx/>
        <a:buNone/>
        <a:tabLst/>
        <a:defRPr sz="3800" b="0" i="0" u="none" strike="noStrike" cap="none" spc="0" baseline="0">
          <a:ln>
            <a:noFill/>
          </a:ln>
          <a:solidFill>
            <a:srgbClr val="0433FF"/>
          </a:solidFill>
          <a:uFill>
            <a:solidFill>
              <a:srgbClr val="0433FF"/>
            </a:solidFill>
          </a:uFill>
          <a:latin typeface="+mn-lt"/>
          <a:ea typeface="+mn-ea"/>
          <a:cs typeface="+mn-cs"/>
          <a:sym typeface="Arial"/>
        </a:defRPr>
      </a:lvl3pPr>
      <a:lvl4pPr marL="0" marR="0" indent="685800" algn="l" defTabSz="419100" rtl="0" latinLnBrk="0">
        <a:lnSpc>
          <a:spcPct val="97000"/>
        </a:lnSpc>
        <a:spcBef>
          <a:spcPts val="0"/>
        </a:spcBef>
        <a:spcAft>
          <a:spcPts val="0"/>
        </a:spcAft>
        <a:buClrTx/>
        <a:buSzTx/>
        <a:buFontTx/>
        <a:buNone/>
        <a:tabLst/>
        <a:defRPr sz="3800" b="0" i="0" u="none" strike="noStrike" cap="none" spc="0" baseline="0">
          <a:ln>
            <a:noFill/>
          </a:ln>
          <a:solidFill>
            <a:srgbClr val="0433FF"/>
          </a:solidFill>
          <a:uFill>
            <a:solidFill>
              <a:srgbClr val="0433FF"/>
            </a:solidFill>
          </a:uFill>
          <a:latin typeface="+mn-lt"/>
          <a:ea typeface="+mn-ea"/>
          <a:cs typeface="+mn-cs"/>
          <a:sym typeface="Arial"/>
        </a:defRPr>
      </a:lvl4pPr>
      <a:lvl5pPr marL="0" marR="0" indent="914400" algn="l" defTabSz="419100" rtl="0" latinLnBrk="0">
        <a:lnSpc>
          <a:spcPct val="97000"/>
        </a:lnSpc>
        <a:spcBef>
          <a:spcPts val="0"/>
        </a:spcBef>
        <a:spcAft>
          <a:spcPts val="0"/>
        </a:spcAft>
        <a:buClrTx/>
        <a:buSzTx/>
        <a:buFontTx/>
        <a:buNone/>
        <a:tabLst/>
        <a:defRPr sz="3800" b="0" i="0" u="none" strike="noStrike" cap="none" spc="0" baseline="0">
          <a:ln>
            <a:noFill/>
          </a:ln>
          <a:solidFill>
            <a:srgbClr val="0433FF"/>
          </a:solidFill>
          <a:uFill>
            <a:solidFill>
              <a:srgbClr val="0433FF"/>
            </a:solidFill>
          </a:uFill>
          <a:latin typeface="+mn-lt"/>
          <a:ea typeface="+mn-ea"/>
          <a:cs typeface="+mn-cs"/>
          <a:sym typeface="Arial"/>
        </a:defRPr>
      </a:lvl5pPr>
      <a:lvl6pPr marL="0" marR="0" indent="1143000" algn="l" defTabSz="419100" rtl="0" latinLnBrk="0">
        <a:lnSpc>
          <a:spcPct val="97000"/>
        </a:lnSpc>
        <a:spcBef>
          <a:spcPts val="0"/>
        </a:spcBef>
        <a:spcAft>
          <a:spcPts val="0"/>
        </a:spcAft>
        <a:buClrTx/>
        <a:buSzTx/>
        <a:buFontTx/>
        <a:buNone/>
        <a:tabLst/>
        <a:defRPr sz="3800" b="0" i="0" u="none" strike="noStrike" cap="none" spc="0" baseline="0">
          <a:ln>
            <a:noFill/>
          </a:ln>
          <a:solidFill>
            <a:srgbClr val="0433FF"/>
          </a:solidFill>
          <a:uFill>
            <a:solidFill>
              <a:srgbClr val="0433FF"/>
            </a:solidFill>
          </a:uFill>
          <a:latin typeface="+mn-lt"/>
          <a:ea typeface="+mn-ea"/>
          <a:cs typeface="+mn-cs"/>
          <a:sym typeface="Arial"/>
        </a:defRPr>
      </a:lvl6pPr>
      <a:lvl7pPr marL="0" marR="0" indent="1371600" algn="l" defTabSz="419100" rtl="0" latinLnBrk="0">
        <a:lnSpc>
          <a:spcPct val="97000"/>
        </a:lnSpc>
        <a:spcBef>
          <a:spcPts val="0"/>
        </a:spcBef>
        <a:spcAft>
          <a:spcPts val="0"/>
        </a:spcAft>
        <a:buClrTx/>
        <a:buSzTx/>
        <a:buFontTx/>
        <a:buNone/>
        <a:tabLst/>
        <a:defRPr sz="3800" b="0" i="0" u="none" strike="noStrike" cap="none" spc="0" baseline="0">
          <a:ln>
            <a:noFill/>
          </a:ln>
          <a:solidFill>
            <a:srgbClr val="0433FF"/>
          </a:solidFill>
          <a:uFill>
            <a:solidFill>
              <a:srgbClr val="0433FF"/>
            </a:solidFill>
          </a:uFill>
          <a:latin typeface="+mn-lt"/>
          <a:ea typeface="+mn-ea"/>
          <a:cs typeface="+mn-cs"/>
          <a:sym typeface="Arial"/>
        </a:defRPr>
      </a:lvl7pPr>
      <a:lvl8pPr marL="0" marR="0" indent="1600200" algn="l" defTabSz="419100" rtl="0" latinLnBrk="0">
        <a:lnSpc>
          <a:spcPct val="97000"/>
        </a:lnSpc>
        <a:spcBef>
          <a:spcPts val="0"/>
        </a:spcBef>
        <a:spcAft>
          <a:spcPts val="0"/>
        </a:spcAft>
        <a:buClrTx/>
        <a:buSzTx/>
        <a:buFontTx/>
        <a:buNone/>
        <a:tabLst/>
        <a:defRPr sz="3800" b="0" i="0" u="none" strike="noStrike" cap="none" spc="0" baseline="0">
          <a:ln>
            <a:noFill/>
          </a:ln>
          <a:solidFill>
            <a:srgbClr val="0433FF"/>
          </a:solidFill>
          <a:uFill>
            <a:solidFill>
              <a:srgbClr val="0433FF"/>
            </a:solidFill>
          </a:uFill>
          <a:latin typeface="+mn-lt"/>
          <a:ea typeface="+mn-ea"/>
          <a:cs typeface="+mn-cs"/>
          <a:sym typeface="Arial"/>
        </a:defRPr>
      </a:lvl8pPr>
      <a:lvl9pPr marL="0" marR="0" indent="1828800" algn="l" defTabSz="419100" rtl="0" latinLnBrk="0">
        <a:lnSpc>
          <a:spcPct val="97000"/>
        </a:lnSpc>
        <a:spcBef>
          <a:spcPts val="0"/>
        </a:spcBef>
        <a:spcAft>
          <a:spcPts val="0"/>
        </a:spcAft>
        <a:buClrTx/>
        <a:buSzTx/>
        <a:buFontTx/>
        <a:buNone/>
        <a:tabLst/>
        <a:defRPr sz="3800" b="0" i="0" u="none" strike="noStrike" cap="none" spc="0" baseline="0">
          <a:ln>
            <a:noFill/>
          </a:ln>
          <a:solidFill>
            <a:srgbClr val="0433FF"/>
          </a:solidFill>
          <a:uFill>
            <a:solidFill>
              <a:srgbClr val="0433FF"/>
            </a:solidFill>
          </a:uFill>
          <a:latin typeface="+mn-lt"/>
          <a:ea typeface="+mn-ea"/>
          <a:cs typeface="+mn-cs"/>
          <a:sym typeface="Arial"/>
        </a:defRPr>
      </a:lvl9pPr>
    </p:titleStyle>
    <p:bodyStyle>
      <a:lvl1pPr marL="304800" marR="0" indent="-304800" algn="l" defTabSz="419100" rtl="0" latinLnBrk="0">
        <a:lnSpc>
          <a:spcPct val="97000"/>
        </a:lnSpc>
        <a:spcBef>
          <a:spcPts val="1200"/>
        </a:spcBef>
        <a:spcAft>
          <a:spcPts val="0"/>
        </a:spcAft>
        <a:buClr>
          <a:srgbClr val="000000"/>
        </a:buClr>
        <a:buSzTx/>
        <a:buFont typeface="Times New Roman"/>
        <a:buNone/>
        <a:tabLst/>
        <a:defRPr sz="2800" b="0" i="0" u="none" strike="noStrike" cap="none" spc="0" baseline="0">
          <a:ln>
            <a:noFill/>
          </a:ln>
          <a:solidFill>
            <a:srgbClr val="000000"/>
          </a:solidFill>
          <a:uFill>
            <a:solidFill>
              <a:srgbClr val="000000"/>
            </a:solidFill>
          </a:uFill>
          <a:latin typeface="+mn-lt"/>
          <a:ea typeface="+mn-ea"/>
          <a:cs typeface="+mn-cs"/>
          <a:sym typeface="Arial"/>
        </a:defRPr>
      </a:lvl1pPr>
      <a:lvl2pPr marL="304800" marR="0" indent="-304800" algn="l" defTabSz="419100" rtl="0" latinLnBrk="0">
        <a:lnSpc>
          <a:spcPct val="97000"/>
        </a:lnSpc>
        <a:spcBef>
          <a:spcPts val="1200"/>
        </a:spcBef>
        <a:spcAft>
          <a:spcPts val="0"/>
        </a:spcAft>
        <a:buClr>
          <a:srgbClr val="000000"/>
        </a:buClr>
        <a:buSzTx/>
        <a:buFont typeface="Times New Roman"/>
        <a:buNone/>
        <a:tabLst/>
        <a:defRPr sz="2800" b="0" i="0" u="none" strike="noStrike" cap="none" spc="0" baseline="0">
          <a:ln>
            <a:noFill/>
          </a:ln>
          <a:solidFill>
            <a:srgbClr val="000000"/>
          </a:solidFill>
          <a:uFill>
            <a:solidFill>
              <a:srgbClr val="000000"/>
            </a:solidFill>
          </a:uFill>
          <a:latin typeface="+mn-lt"/>
          <a:ea typeface="+mn-ea"/>
          <a:cs typeface="+mn-cs"/>
          <a:sym typeface="Arial"/>
        </a:defRPr>
      </a:lvl2pPr>
      <a:lvl3pPr marL="304800" marR="0" indent="-304800" algn="l" defTabSz="419100" rtl="0" latinLnBrk="0">
        <a:lnSpc>
          <a:spcPct val="97000"/>
        </a:lnSpc>
        <a:spcBef>
          <a:spcPts val="1200"/>
        </a:spcBef>
        <a:spcAft>
          <a:spcPts val="0"/>
        </a:spcAft>
        <a:buClr>
          <a:srgbClr val="000000"/>
        </a:buClr>
        <a:buSzTx/>
        <a:buFont typeface="Times New Roman"/>
        <a:buNone/>
        <a:tabLst/>
        <a:defRPr sz="2800" b="0" i="0" u="none" strike="noStrike" cap="none" spc="0" baseline="0">
          <a:ln>
            <a:noFill/>
          </a:ln>
          <a:solidFill>
            <a:srgbClr val="000000"/>
          </a:solidFill>
          <a:uFill>
            <a:solidFill>
              <a:srgbClr val="000000"/>
            </a:solidFill>
          </a:uFill>
          <a:latin typeface="+mn-lt"/>
          <a:ea typeface="+mn-ea"/>
          <a:cs typeface="+mn-cs"/>
          <a:sym typeface="Arial"/>
        </a:defRPr>
      </a:lvl3pPr>
      <a:lvl4pPr marL="304800" marR="0" indent="-304800" algn="l" defTabSz="419100" rtl="0" latinLnBrk="0">
        <a:lnSpc>
          <a:spcPct val="97000"/>
        </a:lnSpc>
        <a:spcBef>
          <a:spcPts val="1200"/>
        </a:spcBef>
        <a:spcAft>
          <a:spcPts val="0"/>
        </a:spcAft>
        <a:buClr>
          <a:srgbClr val="000000"/>
        </a:buClr>
        <a:buSzTx/>
        <a:buFont typeface="Times New Roman"/>
        <a:buNone/>
        <a:tabLst/>
        <a:defRPr sz="2800" b="0" i="0" u="none" strike="noStrike" cap="none" spc="0" baseline="0">
          <a:ln>
            <a:noFill/>
          </a:ln>
          <a:solidFill>
            <a:srgbClr val="000000"/>
          </a:solidFill>
          <a:uFill>
            <a:solidFill>
              <a:srgbClr val="000000"/>
            </a:solidFill>
          </a:uFill>
          <a:latin typeface="+mn-lt"/>
          <a:ea typeface="+mn-ea"/>
          <a:cs typeface="+mn-cs"/>
          <a:sym typeface="Arial"/>
        </a:defRPr>
      </a:lvl4pPr>
      <a:lvl5pPr marL="304800" marR="0" indent="-304800" algn="l" defTabSz="419100" rtl="0" latinLnBrk="0">
        <a:lnSpc>
          <a:spcPct val="97000"/>
        </a:lnSpc>
        <a:spcBef>
          <a:spcPts val="1200"/>
        </a:spcBef>
        <a:spcAft>
          <a:spcPts val="0"/>
        </a:spcAft>
        <a:buClr>
          <a:srgbClr val="000000"/>
        </a:buClr>
        <a:buSzTx/>
        <a:buFont typeface="Times New Roman"/>
        <a:buNone/>
        <a:tabLst/>
        <a:defRPr sz="2800" b="0" i="0" u="none" strike="noStrike" cap="none" spc="0" baseline="0">
          <a:ln>
            <a:noFill/>
          </a:ln>
          <a:solidFill>
            <a:srgbClr val="000000"/>
          </a:solidFill>
          <a:uFill>
            <a:solidFill>
              <a:srgbClr val="000000"/>
            </a:solidFill>
          </a:uFill>
          <a:latin typeface="+mn-lt"/>
          <a:ea typeface="+mn-ea"/>
          <a:cs typeface="+mn-cs"/>
          <a:sym typeface="Arial"/>
        </a:defRPr>
      </a:lvl5pPr>
      <a:lvl6pPr marL="304800" marR="0" indent="-304800" algn="l" defTabSz="419100" rtl="0" latinLnBrk="0">
        <a:lnSpc>
          <a:spcPct val="97000"/>
        </a:lnSpc>
        <a:spcBef>
          <a:spcPts val="1200"/>
        </a:spcBef>
        <a:spcAft>
          <a:spcPts val="0"/>
        </a:spcAft>
        <a:buClr>
          <a:srgbClr val="000000"/>
        </a:buClr>
        <a:buSzTx/>
        <a:buFont typeface="Times New Roman"/>
        <a:buNone/>
        <a:tabLst/>
        <a:defRPr sz="2800" b="0" i="0" u="none" strike="noStrike" cap="none" spc="0" baseline="0">
          <a:ln>
            <a:noFill/>
          </a:ln>
          <a:solidFill>
            <a:srgbClr val="000000"/>
          </a:solidFill>
          <a:uFill>
            <a:solidFill>
              <a:srgbClr val="000000"/>
            </a:solidFill>
          </a:uFill>
          <a:latin typeface="+mn-lt"/>
          <a:ea typeface="+mn-ea"/>
          <a:cs typeface="+mn-cs"/>
          <a:sym typeface="Arial"/>
        </a:defRPr>
      </a:lvl6pPr>
      <a:lvl7pPr marL="304800" marR="0" indent="-304800" algn="l" defTabSz="419100" rtl="0" latinLnBrk="0">
        <a:lnSpc>
          <a:spcPct val="97000"/>
        </a:lnSpc>
        <a:spcBef>
          <a:spcPts val="1200"/>
        </a:spcBef>
        <a:spcAft>
          <a:spcPts val="0"/>
        </a:spcAft>
        <a:buClr>
          <a:srgbClr val="000000"/>
        </a:buClr>
        <a:buSzTx/>
        <a:buFont typeface="Times New Roman"/>
        <a:buNone/>
        <a:tabLst/>
        <a:defRPr sz="2800" b="0" i="0" u="none" strike="noStrike" cap="none" spc="0" baseline="0">
          <a:ln>
            <a:noFill/>
          </a:ln>
          <a:solidFill>
            <a:srgbClr val="000000"/>
          </a:solidFill>
          <a:uFill>
            <a:solidFill>
              <a:srgbClr val="000000"/>
            </a:solidFill>
          </a:uFill>
          <a:latin typeface="+mn-lt"/>
          <a:ea typeface="+mn-ea"/>
          <a:cs typeface="+mn-cs"/>
          <a:sym typeface="Arial"/>
        </a:defRPr>
      </a:lvl7pPr>
      <a:lvl8pPr marL="304800" marR="0" indent="-304800" algn="l" defTabSz="419100" rtl="0" latinLnBrk="0">
        <a:lnSpc>
          <a:spcPct val="97000"/>
        </a:lnSpc>
        <a:spcBef>
          <a:spcPts val="1200"/>
        </a:spcBef>
        <a:spcAft>
          <a:spcPts val="0"/>
        </a:spcAft>
        <a:buClr>
          <a:srgbClr val="000000"/>
        </a:buClr>
        <a:buSzTx/>
        <a:buFont typeface="Times New Roman"/>
        <a:buNone/>
        <a:tabLst/>
        <a:defRPr sz="2800" b="0" i="0" u="none" strike="noStrike" cap="none" spc="0" baseline="0">
          <a:ln>
            <a:noFill/>
          </a:ln>
          <a:solidFill>
            <a:srgbClr val="000000"/>
          </a:solidFill>
          <a:uFill>
            <a:solidFill>
              <a:srgbClr val="000000"/>
            </a:solidFill>
          </a:uFill>
          <a:latin typeface="+mn-lt"/>
          <a:ea typeface="+mn-ea"/>
          <a:cs typeface="+mn-cs"/>
          <a:sym typeface="Arial"/>
        </a:defRPr>
      </a:lvl8pPr>
      <a:lvl9pPr marL="304800" marR="0" indent="-304800" algn="l" defTabSz="419100" rtl="0" latinLnBrk="0">
        <a:lnSpc>
          <a:spcPct val="97000"/>
        </a:lnSpc>
        <a:spcBef>
          <a:spcPts val="1200"/>
        </a:spcBef>
        <a:spcAft>
          <a:spcPts val="0"/>
        </a:spcAft>
        <a:buClr>
          <a:srgbClr val="000000"/>
        </a:buClr>
        <a:buSzTx/>
        <a:buFont typeface="Times New Roman"/>
        <a:buNone/>
        <a:tabLst/>
        <a:defRPr sz="2800" b="0" i="0" u="none" strike="noStrike" cap="none" spc="0" baseline="0">
          <a:ln>
            <a:noFill/>
          </a:ln>
          <a:solidFill>
            <a:srgbClr val="000000"/>
          </a:solidFill>
          <a:uFill>
            <a:solidFill>
              <a:srgbClr val="000000"/>
            </a:solidFill>
          </a:uFill>
          <a:latin typeface="+mn-lt"/>
          <a:ea typeface="+mn-ea"/>
          <a:cs typeface="+mn-cs"/>
          <a:sym typeface="Arial"/>
        </a:defRPr>
      </a:lvl9pPr>
    </p:bodyStyle>
    <p:otherStyle>
      <a:lvl1pPr marL="0" marR="0" indent="0" algn="ctr" defTabSz="419100" latinLnBrk="0">
        <a:lnSpc>
          <a:spcPct val="100000"/>
        </a:lnSpc>
        <a:spcBef>
          <a:spcPts val="0"/>
        </a:spcBef>
        <a:spcAft>
          <a:spcPts val="0"/>
        </a:spcAft>
        <a:buClrTx/>
        <a:buSzTx/>
        <a:buFontTx/>
        <a:buNone/>
        <a:tabLst/>
        <a:defRPr sz="900" b="0" i="0" u="none" strike="noStrike" cap="none" spc="0" baseline="0">
          <a:ln>
            <a:noFill/>
          </a:ln>
          <a:solidFill>
            <a:schemeClr val="tx1"/>
          </a:solidFill>
          <a:uFill>
            <a:solidFill>
              <a:srgbClr val="000000"/>
            </a:solidFill>
          </a:uFill>
          <a:latin typeface="+mn-lt"/>
          <a:ea typeface="+mn-ea"/>
          <a:cs typeface="+mn-cs"/>
          <a:sym typeface="Arial"/>
        </a:defRPr>
      </a:lvl1pPr>
      <a:lvl2pPr marL="0" marR="0" indent="228600" algn="ctr" defTabSz="419100" latinLnBrk="0">
        <a:lnSpc>
          <a:spcPct val="100000"/>
        </a:lnSpc>
        <a:spcBef>
          <a:spcPts val="0"/>
        </a:spcBef>
        <a:spcAft>
          <a:spcPts val="0"/>
        </a:spcAft>
        <a:buClrTx/>
        <a:buSzTx/>
        <a:buFontTx/>
        <a:buNone/>
        <a:tabLst/>
        <a:defRPr sz="900" b="0" i="0" u="none" strike="noStrike" cap="none" spc="0" baseline="0">
          <a:ln>
            <a:noFill/>
          </a:ln>
          <a:solidFill>
            <a:schemeClr val="tx1"/>
          </a:solidFill>
          <a:uFill>
            <a:solidFill>
              <a:srgbClr val="000000"/>
            </a:solidFill>
          </a:uFill>
          <a:latin typeface="+mn-lt"/>
          <a:ea typeface="+mn-ea"/>
          <a:cs typeface="+mn-cs"/>
          <a:sym typeface="Arial"/>
        </a:defRPr>
      </a:lvl2pPr>
      <a:lvl3pPr marL="0" marR="0" indent="457200" algn="ctr" defTabSz="419100" latinLnBrk="0">
        <a:lnSpc>
          <a:spcPct val="100000"/>
        </a:lnSpc>
        <a:spcBef>
          <a:spcPts val="0"/>
        </a:spcBef>
        <a:spcAft>
          <a:spcPts val="0"/>
        </a:spcAft>
        <a:buClrTx/>
        <a:buSzTx/>
        <a:buFontTx/>
        <a:buNone/>
        <a:tabLst/>
        <a:defRPr sz="900" b="0" i="0" u="none" strike="noStrike" cap="none" spc="0" baseline="0">
          <a:ln>
            <a:noFill/>
          </a:ln>
          <a:solidFill>
            <a:schemeClr val="tx1"/>
          </a:solidFill>
          <a:uFill>
            <a:solidFill>
              <a:srgbClr val="000000"/>
            </a:solidFill>
          </a:uFill>
          <a:latin typeface="+mn-lt"/>
          <a:ea typeface="+mn-ea"/>
          <a:cs typeface="+mn-cs"/>
          <a:sym typeface="Arial"/>
        </a:defRPr>
      </a:lvl3pPr>
      <a:lvl4pPr marL="0" marR="0" indent="685800" algn="ctr" defTabSz="419100" latinLnBrk="0">
        <a:lnSpc>
          <a:spcPct val="100000"/>
        </a:lnSpc>
        <a:spcBef>
          <a:spcPts val="0"/>
        </a:spcBef>
        <a:spcAft>
          <a:spcPts val="0"/>
        </a:spcAft>
        <a:buClrTx/>
        <a:buSzTx/>
        <a:buFontTx/>
        <a:buNone/>
        <a:tabLst/>
        <a:defRPr sz="900" b="0" i="0" u="none" strike="noStrike" cap="none" spc="0" baseline="0">
          <a:ln>
            <a:noFill/>
          </a:ln>
          <a:solidFill>
            <a:schemeClr val="tx1"/>
          </a:solidFill>
          <a:uFill>
            <a:solidFill>
              <a:srgbClr val="000000"/>
            </a:solidFill>
          </a:uFill>
          <a:latin typeface="+mn-lt"/>
          <a:ea typeface="+mn-ea"/>
          <a:cs typeface="+mn-cs"/>
          <a:sym typeface="Arial"/>
        </a:defRPr>
      </a:lvl4pPr>
      <a:lvl5pPr marL="0" marR="0" indent="914400" algn="ctr" defTabSz="419100" latinLnBrk="0">
        <a:lnSpc>
          <a:spcPct val="100000"/>
        </a:lnSpc>
        <a:spcBef>
          <a:spcPts val="0"/>
        </a:spcBef>
        <a:spcAft>
          <a:spcPts val="0"/>
        </a:spcAft>
        <a:buClrTx/>
        <a:buSzTx/>
        <a:buFontTx/>
        <a:buNone/>
        <a:tabLst/>
        <a:defRPr sz="900" b="0" i="0" u="none" strike="noStrike" cap="none" spc="0" baseline="0">
          <a:ln>
            <a:noFill/>
          </a:ln>
          <a:solidFill>
            <a:schemeClr val="tx1"/>
          </a:solidFill>
          <a:uFill>
            <a:solidFill>
              <a:srgbClr val="000000"/>
            </a:solidFill>
          </a:uFill>
          <a:latin typeface="+mn-lt"/>
          <a:ea typeface="+mn-ea"/>
          <a:cs typeface="+mn-cs"/>
          <a:sym typeface="Arial"/>
        </a:defRPr>
      </a:lvl5pPr>
      <a:lvl6pPr marL="0" marR="0" indent="1143000" algn="ctr" defTabSz="419100" latinLnBrk="0">
        <a:lnSpc>
          <a:spcPct val="100000"/>
        </a:lnSpc>
        <a:spcBef>
          <a:spcPts val="0"/>
        </a:spcBef>
        <a:spcAft>
          <a:spcPts val="0"/>
        </a:spcAft>
        <a:buClrTx/>
        <a:buSzTx/>
        <a:buFontTx/>
        <a:buNone/>
        <a:tabLst/>
        <a:defRPr sz="900" b="0" i="0" u="none" strike="noStrike" cap="none" spc="0" baseline="0">
          <a:ln>
            <a:noFill/>
          </a:ln>
          <a:solidFill>
            <a:schemeClr val="tx1"/>
          </a:solidFill>
          <a:uFill>
            <a:solidFill>
              <a:srgbClr val="000000"/>
            </a:solidFill>
          </a:uFill>
          <a:latin typeface="+mn-lt"/>
          <a:ea typeface="+mn-ea"/>
          <a:cs typeface="+mn-cs"/>
          <a:sym typeface="Arial"/>
        </a:defRPr>
      </a:lvl6pPr>
      <a:lvl7pPr marL="0" marR="0" indent="1371600" algn="ctr" defTabSz="419100" latinLnBrk="0">
        <a:lnSpc>
          <a:spcPct val="100000"/>
        </a:lnSpc>
        <a:spcBef>
          <a:spcPts val="0"/>
        </a:spcBef>
        <a:spcAft>
          <a:spcPts val="0"/>
        </a:spcAft>
        <a:buClrTx/>
        <a:buSzTx/>
        <a:buFontTx/>
        <a:buNone/>
        <a:tabLst/>
        <a:defRPr sz="900" b="0" i="0" u="none" strike="noStrike" cap="none" spc="0" baseline="0">
          <a:ln>
            <a:noFill/>
          </a:ln>
          <a:solidFill>
            <a:schemeClr val="tx1"/>
          </a:solidFill>
          <a:uFill>
            <a:solidFill>
              <a:srgbClr val="000000"/>
            </a:solidFill>
          </a:uFill>
          <a:latin typeface="+mn-lt"/>
          <a:ea typeface="+mn-ea"/>
          <a:cs typeface="+mn-cs"/>
          <a:sym typeface="Arial"/>
        </a:defRPr>
      </a:lvl7pPr>
      <a:lvl8pPr marL="0" marR="0" indent="1600200" algn="ctr" defTabSz="419100" latinLnBrk="0">
        <a:lnSpc>
          <a:spcPct val="100000"/>
        </a:lnSpc>
        <a:spcBef>
          <a:spcPts val="0"/>
        </a:spcBef>
        <a:spcAft>
          <a:spcPts val="0"/>
        </a:spcAft>
        <a:buClrTx/>
        <a:buSzTx/>
        <a:buFontTx/>
        <a:buNone/>
        <a:tabLst/>
        <a:defRPr sz="900" b="0" i="0" u="none" strike="noStrike" cap="none" spc="0" baseline="0">
          <a:ln>
            <a:noFill/>
          </a:ln>
          <a:solidFill>
            <a:schemeClr val="tx1"/>
          </a:solidFill>
          <a:uFill>
            <a:solidFill>
              <a:srgbClr val="000000"/>
            </a:solidFill>
          </a:uFill>
          <a:latin typeface="+mn-lt"/>
          <a:ea typeface="+mn-ea"/>
          <a:cs typeface="+mn-cs"/>
          <a:sym typeface="Arial"/>
        </a:defRPr>
      </a:lvl8pPr>
      <a:lvl9pPr marL="0" marR="0" indent="1828800" algn="ctr" defTabSz="419100" latinLnBrk="0">
        <a:lnSpc>
          <a:spcPct val="100000"/>
        </a:lnSpc>
        <a:spcBef>
          <a:spcPts val="0"/>
        </a:spcBef>
        <a:spcAft>
          <a:spcPts val="0"/>
        </a:spcAft>
        <a:buClrTx/>
        <a:buSzTx/>
        <a:buFontTx/>
        <a:buNone/>
        <a:tabLst/>
        <a:defRPr sz="900" b="0" i="0" u="none" strike="noStrike" cap="none" spc="0" baseline="0">
          <a:ln>
            <a:noFill/>
          </a:ln>
          <a:solidFill>
            <a:schemeClr val="tx1"/>
          </a:solidFill>
          <a:uFill>
            <a:solidFill>
              <a:srgbClr val="000000"/>
            </a:solidFill>
          </a:uFill>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7" y="312539"/>
            <a:ext cx="7804547" cy="15180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tabLst>
                <a:tab pos="584200" algn="l"/>
                <a:tab pos="1168400" algn="l"/>
                <a:tab pos="1765300" algn="l"/>
                <a:tab pos="2349500" algn="l"/>
                <a:tab pos="2946400" algn="l"/>
                <a:tab pos="3530600" algn="l"/>
                <a:tab pos="4127500" algn="l"/>
                <a:tab pos="4711700" algn="l"/>
                <a:tab pos="5308600" algn="l"/>
                <a:tab pos="5892800" algn="l"/>
                <a:tab pos="6477000" algn="l"/>
                <a:tab pos="7073900" algn="l"/>
                <a:tab pos="7658100" algn="l"/>
                <a:tab pos="8255000" algn="l"/>
                <a:tab pos="8839200" algn="l"/>
              </a:tabLst>
            </a:lvl1pPr>
          </a:lstStyle>
          <a:p>
            <a:r>
              <a:t>Title Text</a:t>
            </a:r>
          </a:p>
        </p:txBody>
      </p:sp>
      <p:sp>
        <p:nvSpPr>
          <p:cNvPr id="3" name="Shape 3"/>
          <p:cNvSpPr>
            <a:spLocks noGrp="1"/>
          </p:cNvSpPr>
          <p:nvPr>
            <p:ph type="body" idx="1"/>
          </p:nvPr>
        </p:nvSpPr>
        <p:spPr>
          <a:xfrm>
            <a:off x="669727" y="1830586"/>
            <a:ext cx="7804547" cy="44201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16853" y="6505278"/>
            <a:ext cx="301366" cy="297389"/>
          </a:xfrm>
          <a:prstGeom prst="rect">
            <a:avLst/>
          </a:prstGeom>
          <a:ln w="12700">
            <a:miter lim="400000"/>
          </a:ln>
        </p:spPr>
        <p:txBody>
          <a:bodyPr wrap="none" lIns="50800" tIns="50800" rIns="50800" bIns="50800">
            <a:spAutoFit/>
          </a:bodyPr>
          <a:lstStyle>
            <a:lvl1pPr>
              <a:defRPr sz="1266"/>
            </a:lvl1pPr>
          </a:lstStyle>
          <a:p>
            <a:pPr algn="ctr" defTabSz="410751"/>
            <a:fld id="{86CB4B4D-7CA3-9044-876B-883B54F8677D}" type="slidenum">
              <a:rPr lang="en-US" smtClean="0">
                <a:latin typeface="Helvetica Light"/>
                <a:sym typeface="Helvetica Light"/>
              </a:rPr>
              <a:pPr algn="ctr" defTabSz="410751"/>
              <a:t>‹#›</a:t>
            </a:fld>
            <a:endParaRPr lang="en-US">
              <a:latin typeface="Helvetica Light"/>
              <a:sym typeface="Helvetica Light"/>
            </a:endParaRPr>
          </a:p>
        </p:txBody>
      </p:sp>
    </p:spTree>
    <p:extLst>
      <p:ext uri="{BB962C8B-B14F-4D97-AF65-F5344CB8AC3E}">
        <p14:creationId xmlns:p14="http://schemas.microsoft.com/office/powerpoint/2010/main" val="23226150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Lst>
  <p:transition spd="med"/>
  <p:hf hdr="0" ftr="0" dt="0"/>
  <p:txStyles>
    <p:titleStyle>
      <a:lvl1pPr marL="0" marR="0" indent="0" algn="l" defTabSz="414748" rtl="0" latinLnBrk="0">
        <a:lnSpc>
          <a:spcPct val="97000"/>
        </a:lnSpc>
        <a:spcBef>
          <a:spcPts val="0"/>
        </a:spcBef>
        <a:spcAft>
          <a:spcPts val="0"/>
        </a:spcAft>
        <a:buClrTx/>
        <a:buSzTx/>
        <a:buFontTx/>
        <a:buNone/>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defRPr sz="3516" b="0" i="0" u="none" strike="noStrike" cap="none" spc="0" baseline="0">
          <a:ln>
            <a:noFill/>
          </a:ln>
          <a:solidFill>
            <a:srgbClr val="0056D6"/>
          </a:solidFill>
          <a:uFill>
            <a:solidFill>
              <a:srgbClr val="0433FF"/>
            </a:solidFill>
          </a:uFill>
          <a:latin typeface="+mn-lt"/>
          <a:ea typeface="+mn-ea"/>
          <a:cs typeface="+mn-cs"/>
          <a:sym typeface="Helvetica"/>
        </a:defRPr>
      </a:lvl1pPr>
      <a:lvl2pPr marL="0" marR="0" indent="160729" algn="l" defTabSz="414748" rtl="0" latinLnBrk="0">
        <a:lnSpc>
          <a:spcPct val="97000"/>
        </a:lnSpc>
        <a:spcBef>
          <a:spcPts val="0"/>
        </a:spcBef>
        <a:spcAft>
          <a:spcPts val="0"/>
        </a:spcAft>
        <a:buClrTx/>
        <a:buSzTx/>
        <a:buFontTx/>
        <a:buNone/>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defRPr sz="3516" b="0" i="0" u="none" strike="noStrike" cap="none" spc="0" baseline="0">
          <a:ln>
            <a:noFill/>
          </a:ln>
          <a:solidFill>
            <a:srgbClr val="0056D6"/>
          </a:solidFill>
          <a:uFill>
            <a:solidFill>
              <a:srgbClr val="0433FF"/>
            </a:solidFill>
          </a:uFill>
          <a:latin typeface="+mn-lt"/>
          <a:ea typeface="+mn-ea"/>
          <a:cs typeface="+mn-cs"/>
          <a:sym typeface="Helvetica"/>
        </a:defRPr>
      </a:lvl2pPr>
      <a:lvl3pPr marL="0" marR="0" indent="321457" algn="l" defTabSz="414748" rtl="0" latinLnBrk="0">
        <a:lnSpc>
          <a:spcPct val="97000"/>
        </a:lnSpc>
        <a:spcBef>
          <a:spcPts val="0"/>
        </a:spcBef>
        <a:spcAft>
          <a:spcPts val="0"/>
        </a:spcAft>
        <a:buClrTx/>
        <a:buSzTx/>
        <a:buFontTx/>
        <a:buNone/>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defRPr sz="3516" b="0" i="0" u="none" strike="noStrike" cap="none" spc="0" baseline="0">
          <a:ln>
            <a:noFill/>
          </a:ln>
          <a:solidFill>
            <a:srgbClr val="0056D6"/>
          </a:solidFill>
          <a:uFill>
            <a:solidFill>
              <a:srgbClr val="0433FF"/>
            </a:solidFill>
          </a:uFill>
          <a:latin typeface="+mn-lt"/>
          <a:ea typeface="+mn-ea"/>
          <a:cs typeface="+mn-cs"/>
          <a:sym typeface="Helvetica"/>
        </a:defRPr>
      </a:lvl3pPr>
      <a:lvl4pPr marL="0" marR="0" indent="482186" algn="l" defTabSz="414748" rtl="0" latinLnBrk="0">
        <a:lnSpc>
          <a:spcPct val="97000"/>
        </a:lnSpc>
        <a:spcBef>
          <a:spcPts val="0"/>
        </a:spcBef>
        <a:spcAft>
          <a:spcPts val="0"/>
        </a:spcAft>
        <a:buClrTx/>
        <a:buSzTx/>
        <a:buFontTx/>
        <a:buNone/>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defRPr sz="3516" b="0" i="0" u="none" strike="noStrike" cap="none" spc="0" baseline="0">
          <a:ln>
            <a:noFill/>
          </a:ln>
          <a:solidFill>
            <a:srgbClr val="0056D6"/>
          </a:solidFill>
          <a:uFill>
            <a:solidFill>
              <a:srgbClr val="0433FF"/>
            </a:solidFill>
          </a:uFill>
          <a:latin typeface="+mn-lt"/>
          <a:ea typeface="+mn-ea"/>
          <a:cs typeface="+mn-cs"/>
          <a:sym typeface="Helvetica"/>
        </a:defRPr>
      </a:lvl4pPr>
      <a:lvl5pPr marL="0" marR="0" indent="642915" algn="l" defTabSz="414748" rtl="0" latinLnBrk="0">
        <a:lnSpc>
          <a:spcPct val="97000"/>
        </a:lnSpc>
        <a:spcBef>
          <a:spcPts val="0"/>
        </a:spcBef>
        <a:spcAft>
          <a:spcPts val="0"/>
        </a:spcAft>
        <a:buClrTx/>
        <a:buSzTx/>
        <a:buFontTx/>
        <a:buNone/>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defRPr sz="3516" b="0" i="0" u="none" strike="noStrike" cap="none" spc="0" baseline="0">
          <a:ln>
            <a:noFill/>
          </a:ln>
          <a:solidFill>
            <a:srgbClr val="0056D6"/>
          </a:solidFill>
          <a:uFill>
            <a:solidFill>
              <a:srgbClr val="0433FF"/>
            </a:solidFill>
          </a:uFill>
          <a:latin typeface="+mn-lt"/>
          <a:ea typeface="+mn-ea"/>
          <a:cs typeface="+mn-cs"/>
          <a:sym typeface="Helvetica"/>
        </a:defRPr>
      </a:lvl5pPr>
      <a:lvl6pPr marL="0" marR="0" indent="803643" algn="l" defTabSz="414748" rtl="0" latinLnBrk="0">
        <a:lnSpc>
          <a:spcPct val="97000"/>
        </a:lnSpc>
        <a:spcBef>
          <a:spcPts val="0"/>
        </a:spcBef>
        <a:spcAft>
          <a:spcPts val="0"/>
        </a:spcAft>
        <a:buClrTx/>
        <a:buSzTx/>
        <a:buFontTx/>
        <a:buNone/>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defRPr sz="3516" b="0" i="0" u="none" strike="noStrike" cap="none" spc="0" baseline="0">
          <a:ln>
            <a:noFill/>
          </a:ln>
          <a:solidFill>
            <a:srgbClr val="0056D6"/>
          </a:solidFill>
          <a:uFill>
            <a:solidFill>
              <a:srgbClr val="0433FF"/>
            </a:solidFill>
          </a:uFill>
          <a:latin typeface="+mn-lt"/>
          <a:ea typeface="+mn-ea"/>
          <a:cs typeface="+mn-cs"/>
          <a:sym typeface="Helvetica"/>
        </a:defRPr>
      </a:lvl6pPr>
      <a:lvl7pPr marL="0" marR="0" indent="964372" algn="l" defTabSz="414748" rtl="0" latinLnBrk="0">
        <a:lnSpc>
          <a:spcPct val="97000"/>
        </a:lnSpc>
        <a:spcBef>
          <a:spcPts val="0"/>
        </a:spcBef>
        <a:spcAft>
          <a:spcPts val="0"/>
        </a:spcAft>
        <a:buClrTx/>
        <a:buSzTx/>
        <a:buFontTx/>
        <a:buNone/>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defRPr sz="3516" b="0" i="0" u="none" strike="noStrike" cap="none" spc="0" baseline="0">
          <a:ln>
            <a:noFill/>
          </a:ln>
          <a:solidFill>
            <a:srgbClr val="0056D6"/>
          </a:solidFill>
          <a:uFill>
            <a:solidFill>
              <a:srgbClr val="0433FF"/>
            </a:solidFill>
          </a:uFill>
          <a:latin typeface="+mn-lt"/>
          <a:ea typeface="+mn-ea"/>
          <a:cs typeface="+mn-cs"/>
          <a:sym typeface="Helvetica"/>
        </a:defRPr>
      </a:lvl7pPr>
      <a:lvl8pPr marL="0" marR="0" indent="1125101" algn="l" defTabSz="414748" rtl="0" latinLnBrk="0">
        <a:lnSpc>
          <a:spcPct val="97000"/>
        </a:lnSpc>
        <a:spcBef>
          <a:spcPts val="0"/>
        </a:spcBef>
        <a:spcAft>
          <a:spcPts val="0"/>
        </a:spcAft>
        <a:buClrTx/>
        <a:buSzTx/>
        <a:buFontTx/>
        <a:buNone/>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defRPr sz="3516" b="0" i="0" u="none" strike="noStrike" cap="none" spc="0" baseline="0">
          <a:ln>
            <a:noFill/>
          </a:ln>
          <a:solidFill>
            <a:srgbClr val="0056D6"/>
          </a:solidFill>
          <a:uFill>
            <a:solidFill>
              <a:srgbClr val="0433FF"/>
            </a:solidFill>
          </a:uFill>
          <a:latin typeface="+mn-lt"/>
          <a:ea typeface="+mn-ea"/>
          <a:cs typeface="+mn-cs"/>
          <a:sym typeface="Helvetica"/>
        </a:defRPr>
      </a:lvl8pPr>
      <a:lvl9pPr marL="0" marR="0" indent="1285829" algn="l" defTabSz="414748" rtl="0" latinLnBrk="0">
        <a:lnSpc>
          <a:spcPct val="97000"/>
        </a:lnSpc>
        <a:spcBef>
          <a:spcPts val="0"/>
        </a:spcBef>
        <a:spcAft>
          <a:spcPts val="0"/>
        </a:spcAft>
        <a:buClrTx/>
        <a:buSzTx/>
        <a:buFontTx/>
        <a:buNone/>
        <a:tabLst>
          <a:tab pos="410751" algn="l"/>
          <a:tab pos="821502" algn="l"/>
          <a:tab pos="1241182" algn="l"/>
          <a:tab pos="1651933" algn="l"/>
          <a:tab pos="2071614" algn="l"/>
          <a:tab pos="2482365" algn="l"/>
          <a:tab pos="2902045" algn="l"/>
          <a:tab pos="3312796" algn="l"/>
          <a:tab pos="3732477" algn="l"/>
          <a:tab pos="4143228" algn="l"/>
          <a:tab pos="4553979" algn="l"/>
          <a:tab pos="4973659" algn="l"/>
          <a:tab pos="5384410" algn="l"/>
          <a:tab pos="5804091" algn="l"/>
          <a:tab pos="6214842" algn="l"/>
        </a:tabLst>
        <a:defRPr sz="3516" b="0" i="0" u="none" strike="noStrike" cap="none" spc="0" baseline="0">
          <a:ln>
            <a:noFill/>
          </a:ln>
          <a:solidFill>
            <a:srgbClr val="0056D6"/>
          </a:solidFill>
          <a:uFill>
            <a:solidFill>
              <a:srgbClr val="0433FF"/>
            </a:solidFill>
          </a:uFill>
          <a:latin typeface="+mn-lt"/>
          <a:ea typeface="+mn-ea"/>
          <a:cs typeface="+mn-cs"/>
          <a:sym typeface="Helvetica"/>
        </a:defRPr>
      </a:lvl9pPr>
    </p:titleStyle>
    <p:bodyStyle>
      <a:lvl1pPr marL="295165" marR="0" indent="-295165" algn="l" defTabSz="410751" rtl="0" latinLnBrk="0">
        <a:lnSpc>
          <a:spcPct val="100000"/>
        </a:lnSpc>
        <a:spcBef>
          <a:spcPts val="352"/>
        </a:spcBef>
        <a:spcAft>
          <a:spcPts val="0"/>
        </a:spcAft>
        <a:buClrTx/>
        <a:buSzPct val="75000"/>
        <a:buFontTx/>
        <a:buChar char="•"/>
        <a:tabLst/>
        <a:defRPr sz="2391" b="0" i="0" u="none" strike="noStrike" cap="none" spc="0" baseline="0">
          <a:ln>
            <a:noFill/>
          </a:ln>
          <a:solidFill>
            <a:srgbClr val="000000"/>
          </a:solidFill>
          <a:uFillTx/>
          <a:latin typeface="+mn-lt"/>
          <a:ea typeface="+mn-ea"/>
          <a:cs typeface="+mn-cs"/>
          <a:sym typeface="Helvetica"/>
        </a:defRPr>
      </a:lvl1pPr>
      <a:lvl2pPr marL="607693" marR="0" indent="-295165" algn="l" defTabSz="410751" rtl="0" latinLnBrk="0">
        <a:lnSpc>
          <a:spcPct val="100000"/>
        </a:lnSpc>
        <a:spcBef>
          <a:spcPts val="352"/>
        </a:spcBef>
        <a:spcAft>
          <a:spcPts val="0"/>
        </a:spcAft>
        <a:buClrTx/>
        <a:buSzPct val="75000"/>
        <a:buFontTx/>
        <a:buChar char="•"/>
        <a:tabLst/>
        <a:defRPr sz="2391" b="0" i="0" u="none" strike="noStrike" cap="none" spc="0" baseline="0">
          <a:ln>
            <a:noFill/>
          </a:ln>
          <a:solidFill>
            <a:srgbClr val="000000"/>
          </a:solidFill>
          <a:uFillTx/>
          <a:latin typeface="+mn-lt"/>
          <a:ea typeface="+mn-ea"/>
          <a:cs typeface="+mn-cs"/>
          <a:sym typeface="Helvetica"/>
        </a:defRPr>
      </a:lvl2pPr>
      <a:lvl3pPr marL="920221" marR="0" indent="-295165" algn="l" defTabSz="410751" rtl="0" latinLnBrk="0">
        <a:lnSpc>
          <a:spcPct val="100000"/>
        </a:lnSpc>
        <a:spcBef>
          <a:spcPts val="352"/>
        </a:spcBef>
        <a:spcAft>
          <a:spcPts val="0"/>
        </a:spcAft>
        <a:buClrTx/>
        <a:buSzPct val="75000"/>
        <a:buFontTx/>
        <a:buChar char="•"/>
        <a:tabLst/>
        <a:defRPr sz="2391" b="0" i="0" u="none" strike="noStrike" cap="none" spc="0" baseline="0">
          <a:ln>
            <a:noFill/>
          </a:ln>
          <a:solidFill>
            <a:srgbClr val="000000"/>
          </a:solidFill>
          <a:uFillTx/>
          <a:latin typeface="+mn-lt"/>
          <a:ea typeface="+mn-ea"/>
          <a:cs typeface="+mn-cs"/>
          <a:sym typeface="Helvetica"/>
        </a:defRPr>
      </a:lvl3pPr>
      <a:lvl4pPr marL="1232749" marR="0" indent="-295165" algn="l" defTabSz="410751" rtl="0" latinLnBrk="0">
        <a:lnSpc>
          <a:spcPct val="100000"/>
        </a:lnSpc>
        <a:spcBef>
          <a:spcPts val="352"/>
        </a:spcBef>
        <a:spcAft>
          <a:spcPts val="0"/>
        </a:spcAft>
        <a:buClrTx/>
        <a:buSzPct val="75000"/>
        <a:buFontTx/>
        <a:buChar char="•"/>
        <a:tabLst/>
        <a:defRPr sz="2391" b="0" i="0" u="none" strike="noStrike" cap="none" spc="0" baseline="0">
          <a:ln>
            <a:noFill/>
          </a:ln>
          <a:solidFill>
            <a:srgbClr val="000000"/>
          </a:solidFill>
          <a:uFillTx/>
          <a:latin typeface="+mn-lt"/>
          <a:ea typeface="+mn-ea"/>
          <a:cs typeface="+mn-cs"/>
          <a:sym typeface="Helvetica"/>
        </a:defRPr>
      </a:lvl4pPr>
      <a:lvl5pPr marL="1545277" marR="0" indent="-295165" algn="l" defTabSz="410751" rtl="0" latinLnBrk="0">
        <a:lnSpc>
          <a:spcPct val="100000"/>
        </a:lnSpc>
        <a:spcBef>
          <a:spcPts val="352"/>
        </a:spcBef>
        <a:spcAft>
          <a:spcPts val="0"/>
        </a:spcAft>
        <a:buClrTx/>
        <a:buSzPct val="75000"/>
        <a:buFontTx/>
        <a:buChar char="•"/>
        <a:tabLst/>
        <a:defRPr sz="2391" b="0" i="0" u="none" strike="noStrike" cap="none" spc="0" baseline="0">
          <a:ln>
            <a:noFill/>
          </a:ln>
          <a:solidFill>
            <a:srgbClr val="000000"/>
          </a:solidFill>
          <a:uFillTx/>
          <a:latin typeface="+mn-lt"/>
          <a:ea typeface="+mn-ea"/>
          <a:cs typeface="+mn-cs"/>
          <a:sym typeface="Helvetica"/>
        </a:defRPr>
      </a:lvl5pPr>
      <a:lvl6pPr marL="1857805" marR="0" indent="-295165" algn="l" defTabSz="410751" rtl="0" latinLnBrk="0">
        <a:lnSpc>
          <a:spcPct val="100000"/>
        </a:lnSpc>
        <a:spcBef>
          <a:spcPts val="352"/>
        </a:spcBef>
        <a:spcAft>
          <a:spcPts val="0"/>
        </a:spcAft>
        <a:buClrTx/>
        <a:buSzPct val="75000"/>
        <a:buFontTx/>
        <a:buChar char="•"/>
        <a:tabLst/>
        <a:defRPr sz="2391" b="0" i="0" u="none" strike="noStrike" cap="none" spc="0" baseline="0">
          <a:ln>
            <a:noFill/>
          </a:ln>
          <a:solidFill>
            <a:srgbClr val="000000"/>
          </a:solidFill>
          <a:uFillTx/>
          <a:latin typeface="+mn-lt"/>
          <a:ea typeface="+mn-ea"/>
          <a:cs typeface="+mn-cs"/>
          <a:sym typeface="Helvetica"/>
        </a:defRPr>
      </a:lvl6pPr>
      <a:lvl7pPr marL="2170333" marR="0" indent="-295165" algn="l" defTabSz="410751" rtl="0" latinLnBrk="0">
        <a:lnSpc>
          <a:spcPct val="100000"/>
        </a:lnSpc>
        <a:spcBef>
          <a:spcPts val="352"/>
        </a:spcBef>
        <a:spcAft>
          <a:spcPts val="0"/>
        </a:spcAft>
        <a:buClrTx/>
        <a:buSzPct val="75000"/>
        <a:buFontTx/>
        <a:buChar char="•"/>
        <a:tabLst/>
        <a:defRPr sz="2391" b="0" i="0" u="none" strike="noStrike" cap="none" spc="0" baseline="0">
          <a:ln>
            <a:noFill/>
          </a:ln>
          <a:solidFill>
            <a:srgbClr val="000000"/>
          </a:solidFill>
          <a:uFillTx/>
          <a:latin typeface="+mn-lt"/>
          <a:ea typeface="+mn-ea"/>
          <a:cs typeface="+mn-cs"/>
          <a:sym typeface="Helvetica"/>
        </a:defRPr>
      </a:lvl7pPr>
      <a:lvl8pPr marL="2482861" marR="0" indent="-295165" algn="l" defTabSz="410751" rtl="0" latinLnBrk="0">
        <a:lnSpc>
          <a:spcPct val="100000"/>
        </a:lnSpc>
        <a:spcBef>
          <a:spcPts val="352"/>
        </a:spcBef>
        <a:spcAft>
          <a:spcPts val="0"/>
        </a:spcAft>
        <a:buClrTx/>
        <a:buSzPct val="75000"/>
        <a:buFontTx/>
        <a:buChar char="•"/>
        <a:tabLst/>
        <a:defRPr sz="2391" b="0" i="0" u="none" strike="noStrike" cap="none" spc="0" baseline="0">
          <a:ln>
            <a:noFill/>
          </a:ln>
          <a:solidFill>
            <a:srgbClr val="000000"/>
          </a:solidFill>
          <a:uFillTx/>
          <a:latin typeface="+mn-lt"/>
          <a:ea typeface="+mn-ea"/>
          <a:cs typeface="+mn-cs"/>
          <a:sym typeface="Helvetica"/>
        </a:defRPr>
      </a:lvl8pPr>
      <a:lvl9pPr marL="2795388" marR="0" indent="-295165" algn="l" defTabSz="410751" rtl="0" latinLnBrk="0">
        <a:lnSpc>
          <a:spcPct val="100000"/>
        </a:lnSpc>
        <a:spcBef>
          <a:spcPts val="352"/>
        </a:spcBef>
        <a:spcAft>
          <a:spcPts val="0"/>
        </a:spcAft>
        <a:buClrTx/>
        <a:buSzPct val="75000"/>
        <a:buFontTx/>
        <a:buChar char="•"/>
        <a:tabLst/>
        <a:defRPr sz="2391" b="0" i="0" u="none" strike="noStrike" cap="none" spc="0" baseline="0">
          <a:ln>
            <a:noFill/>
          </a:ln>
          <a:solidFill>
            <a:srgbClr val="000000"/>
          </a:solidFill>
          <a:uFillTx/>
          <a:latin typeface="+mn-lt"/>
          <a:ea typeface="+mn-ea"/>
          <a:cs typeface="+mn-cs"/>
          <a:sym typeface="Helvetica"/>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www.youtube.com/watch?v=fpx7hsoYEt4"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p:nvPr/>
        </p:nvSpPr>
        <p:spPr>
          <a:xfrm>
            <a:off x="146391" y="152892"/>
            <a:ext cx="8801101" cy="649409"/>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algn="ctr" defTabSz="419100">
              <a:lnSpc>
                <a:spcPct val="93000"/>
              </a:lnSpc>
              <a:buClr>
                <a:srgbClr val="0433FF"/>
              </a:buClr>
              <a:defRPr sz="400">
                <a:uFill>
                  <a:solidFill>
                    <a:srgbClr val="000000"/>
                  </a:solidFill>
                </a:uFill>
                <a:latin typeface="+mn-lt"/>
                <a:ea typeface="+mn-ea"/>
                <a:cs typeface="+mn-cs"/>
                <a:sym typeface="Arial"/>
              </a:defRPr>
            </a:pPr>
            <a:r>
              <a:rPr lang="en-US" sz="4000" dirty="0">
                <a:solidFill>
                  <a:srgbClr val="0433FF"/>
                </a:solidFill>
                <a:uFill>
                  <a:solidFill>
                    <a:srgbClr val="0433FF"/>
                  </a:solidFill>
                </a:uFill>
              </a:rPr>
              <a:t>Today’s Class</a:t>
            </a:r>
          </a:p>
        </p:txBody>
      </p:sp>
      <p:sp>
        <p:nvSpPr>
          <p:cNvPr id="2" name="Slide Number Placeholder 1"/>
          <p:cNvSpPr>
            <a:spLocks noGrp="1"/>
          </p:cNvSpPr>
          <p:nvPr>
            <p:ph type="sldNum" sz="quarter" idx="2"/>
          </p:nvPr>
        </p:nvSpPr>
        <p:spPr/>
        <p:txBody>
          <a:bodyPr/>
          <a:lstStyle/>
          <a:p>
            <a:fld id="{86CB4B4D-7CA3-9044-876B-883B54F8677D}" type="slidenum">
              <a:rPr lang="uk-UA" smtClean="0"/>
              <a:t>1</a:t>
            </a:fld>
            <a:endParaRPr lang="uk-UA"/>
          </a:p>
        </p:txBody>
      </p:sp>
      <p:sp>
        <p:nvSpPr>
          <p:cNvPr id="3" name="Rectangle 2"/>
          <p:cNvSpPr/>
          <p:nvPr/>
        </p:nvSpPr>
        <p:spPr>
          <a:xfrm>
            <a:off x="465513" y="1619120"/>
            <a:ext cx="8481979" cy="2932341"/>
          </a:xfrm>
          <a:prstGeom prst="rect">
            <a:avLst/>
          </a:prstGeom>
        </p:spPr>
        <p:txBody>
          <a:bodyPr wrap="square">
            <a:spAutoFit/>
          </a:bodyPr>
          <a:lstStyle/>
          <a:p>
            <a:pPr marL="494067" marR="36867" indent="-457200" defTabSz="419100">
              <a:lnSpc>
                <a:spcPct val="200000"/>
              </a:lnSpc>
              <a:buClr>
                <a:srgbClr val="0433FF"/>
              </a:buClr>
              <a:buFont typeface="+mj-lt"/>
              <a:buAutoNum type="arabicPeriod"/>
              <a:defRPr sz="400">
                <a:uFill>
                  <a:solidFill>
                    <a:srgbClr val="000000"/>
                  </a:solidFill>
                </a:uFill>
                <a:latin typeface="+mn-lt"/>
                <a:ea typeface="+mn-ea"/>
                <a:cs typeface="+mn-cs"/>
                <a:sym typeface="Arial"/>
              </a:defRPr>
            </a:pPr>
            <a:r>
              <a:rPr lang="en-US" sz="2400" dirty="0">
                <a:solidFill>
                  <a:srgbClr val="0432FF"/>
                </a:solidFill>
                <a:uFill>
                  <a:solidFill>
                    <a:srgbClr val="0433FF"/>
                  </a:solidFill>
                </a:uFill>
                <a:sym typeface="Arial"/>
              </a:rPr>
              <a:t>R&amp;R – review and reinforcement </a:t>
            </a:r>
            <a:r>
              <a:rPr lang="en-US" sz="2400" dirty="0">
                <a:solidFill>
                  <a:srgbClr val="0432FF"/>
                </a:solidFill>
                <a:uFill>
                  <a:solidFill>
                    <a:srgbClr val="0433FF"/>
                  </a:solidFill>
                </a:uFill>
                <a:sym typeface="Wingdings"/>
              </a:rPr>
              <a:t></a:t>
            </a:r>
            <a:r>
              <a:rPr lang="en-US" sz="2400" dirty="0">
                <a:solidFill>
                  <a:srgbClr val="0432FF"/>
                </a:solidFill>
                <a:uFill>
                  <a:solidFill>
                    <a:srgbClr val="0433FF"/>
                  </a:solidFill>
                </a:uFill>
                <a:sym typeface="Arial"/>
              </a:rPr>
              <a:t> – from last time</a:t>
            </a:r>
          </a:p>
          <a:p>
            <a:pPr marL="494067" marR="36867" indent="-457200" defTabSz="419100">
              <a:lnSpc>
                <a:spcPct val="200000"/>
              </a:lnSpc>
              <a:buClr>
                <a:srgbClr val="0433FF"/>
              </a:buClr>
              <a:buFont typeface="+mj-lt"/>
              <a:buAutoNum type="arabicPeriod"/>
              <a:defRPr sz="400">
                <a:uFill>
                  <a:solidFill>
                    <a:srgbClr val="000000"/>
                  </a:solidFill>
                </a:uFill>
                <a:latin typeface="+mn-lt"/>
                <a:ea typeface="+mn-ea"/>
                <a:cs typeface="+mn-cs"/>
                <a:sym typeface="Arial"/>
              </a:defRPr>
            </a:pPr>
            <a:r>
              <a:rPr lang="en-US" sz="2400" dirty="0">
                <a:solidFill>
                  <a:srgbClr val="0432FF"/>
                </a:solidFill>
                <a:uFill>
                  <a:solidFill>
                    <a:srgbClr val="0433FF"/>
                  </a:solidFill>
                </a:uFill>
                <a:sym typeface="Arial"/>
              </a:rPr>
              <a:t>Earth’s Radiation Balance: Incoming solar radiation and albedo – how they compare to thermal emission</a:t>
            </a:r>
            <a:r>
              <a:rPr lang="en-US" sz="2400">
                <a:solidFill>
                  <a:srgbClr val="0432FF"/>
                </a:solidFill>
                <a:uFill>
                  <a:solidFill>
                    <a:srgbClr val="0433FF"/>
                  </a:solidFill>
                </a:uFill>
                <a:sym typeface="Arial"/>
              </a:rPr>
              <a:t>/absorption</a:t>
            </a:r>
            <a:endParaRPr lang="en-US" dirty="0">
              <a:solidFill>
                <a:srgbClr val="0432FF"/>
              </a:solidFill>
              <a:uFill>
                <a:solidFill>
                  <a:srgbClr val="0433FF"/>
                </a:solidFill>
              </a:uFill>
              <a:sym typeface="Aria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244296" y="193087"/>
            <a:ext cx="6228308" cy="821059"/>
          </a:xfrm>
          <a:prstGeom prst="rect">
            <a:avLst/>
          </a:prstGeom>
          <a:ln w="12700"/>
          <a:extLst>
            <a:ext uri="{C572A759-6A51-4108-AA02-DFA0A04FC94B}">
              <ma14:wrappingTextBoxFlag xmlns="" xmlns:ma14="http://schemas.microsoft.com/office/mac/drawingml/2011/main"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5199" dirty="0"/>
              <a:t>Day 3 worksheet, #5</a:t>
            </a:r>
            <a:endParaRPr sz="5199" dirty="0"/>
          </a:p>
        </p:txBody>
      </p:sp>
      <p:sp>
        <p:nvSpPr>
          <p:cNvPr id="2" name="Slide Number Placeholder 1"/>
          <p:cNvSpPr>
            <a:spLocks noGrp="1"/>
          </p:cNvSpPr>
          <p:nvPr>
            <p:ph type="sldNum" sz="quarter" idx="2"/>
          </p:nvPr>
        </p:nvSpPr>
        <p:spPr>
          <a:xfrm>
            <a:off x="8926344" y="6650280"/>
            <a:ext cx="230833" cy="241092"/>
          </a:xfrm>
        </p:spPr>
        <p:txBody>
          <a:bodyPr/>
          <a:lstStyle/>
          <a:p>
            <a:fld id="{86CB4B4D-7CA3-9044-876B-883B54F8677D}" type="slidenum">
              <a:rPr lang="uk-UA" smtClean="0"/>
              <a:t>10</a:t>
            </a:fld>
            <a:endParaRPr lang="uk-UA"/>
          </a:p>
        </p:txBody>
      </p:sp>
      <p:cxnSp>
        <p:nvCxnSpPr>
          <p:cNvPr id="5" name="Straight Connector 4"/>
          <p:cNvCxnSpPr/>
          <p:nvPr/>
        </p:nvCxnSpPr>
        <p:spPr>
          <a:xfrm>
            <a:off x="1471353" y="2194561"/>
            <a:ext cx="0" cy="3009207"/>
          </a:xfrm>
          <a:prstGeom prst="line">
            <a:avLst/>
          </a:prstGeom>
          <a:noFill/>
          <a:ln w="1016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7143555" y="2091786"/>
            <a:ext cx="0" cy="3009207"/>
          </a:xfrm>
          <a:prstGeom prst="line">
            <a:avLst/>
          </a:prstGeom>
          <a:noFill/>
          <a:ln w="1016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Shape 450"/>
          <p:cNvSpPr/>
          <p:nvPr/>
        </p:nvSpPr>
        <p:spPr>
          <a:xfrm>
            <a:off x="1008380" y="1834334"/>
            <a:ext cx="1460500" cy="3602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L</a:t>
            </a:r>
            <a:r>
              <a:rPr lang="en-US" sz="1800" dirty="0"/>
              <a:t> = 280 K</a:t>
            </a:r>
            <a:endParaRPr sz="1800" dirty="0"/>
          </a:p>
        </p:txBody>
      </p:sp>
      <p:sp>
        <p:nvSpPr>
          <p:cNvPr id="12" name="Shape 450"/>
          <p:cNvSpPr/>
          <p:nvPr/>
        </p:nvSpPr>
        <p:spPr>
          <a:xfrm>
            <a:off x="6746933" y="1695785"/>
            <a:ext cx="1357977" cy="3602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R</a:t>
            </a:r>
            <a:r>
              <a:rPr lang="en-US" sz="1800" dirty="0"/>
              <a:t> = 280 K</a:t>
            </a:r>
            <a:endParaRPr sz="1800" dirty="0"/>
          </a:p>
        </p:txBody>
      </p:sp>
      <p:sp>
        <p:nvSpPr>
          <p:cNvPr id="10" name="Shape 450"/>
          <p:cNvSpPr/>
          <p:nvPr/>
        </p:nvSpPr>
        <p:spPr>
          <a:xfrm>
            <a:off x="843744" y="5203768"/>
            <a:ext cx="1460500" cy="3602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latin typeface="Symbol" charset="2"/>
                <a:ea typeface="Symbol" charset="2"/>
                <a:cs typeface="Symbol" charset="2"/>
              </a:rPr>
              <a:t>e</a:t>
            </a:r>
            <a:r>
              <a:rPr lang="en-US" sz="1800" i="1" dirty="0"/>
              <a:t> </a:t>
            </a:r>
            <a:r>
              <a:rPr lang="en-US" sz="1800" dirty="0"/>
              <a:t>= 0.6</a:t>
            </a:r>
            <a:endParaRPr sz="1800" dirty="0"/>
          </a:p>
        </p:txBody>
      </p:sp>
      <p:sp>
        <p:nvSpPr>
          <p:cNvPr id="14" name="Shape 450"/>
          <p:cNvSpPr/>
          <p:nvPr/>
        </p:nvSpPr>
        <p:spPr>
          <a:xfrm>
            <a:off x="6746932" y="5037095"/>
            <a:ext cx="1460500" cy="3602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latin typeface="Symbol" charset="2"/>
                <a:ea typeface="Symbol" charset="2"/>
                <a:cs typeface="Symbol" charset="2"/>
              </a:rPr>
              <a:t>e</a:t>
            </a:r>
            <a:r>
              <a:rPr lang="en-US" sz="1800" i="1" dirty="0"/>
              <a:t> </a:t>
            </a:r>
            <a:r>
              <a:rPr lang="en-US" sz="1800" dirty="0"/>
              <a:t>= 1.0</a:t>
            </a:r>
            <a:endParaRPr sz="1800" dirty="0"/>
          </a:p>
        </p:txBody>
      </p:sp>
      <p:cxnSp>
        <p:nvCxnSpPr>
          <p:cNvPr id="4" name="Straight Arrow Connector 3"/>
          <p:cNvCxnSpPr/>
          <p:nvPr/>
        </p:nvCxnSpPr>
        <p:spPr>
          <a:xfrm flipH="1">
            <a:off x="5985165" y="3474721"/>
            <a:ext cx="1080653" cy="16625"/>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15" name="Straight Arrow Connector 14"/>
          <p:cNvCxnSpPr/>
          <p:nvPr/>
        </p:nvCxnSpPr>
        <p:spPr>
          <a:xfrm flipV="1">
            <a:off x="1480049" y="2711144"/>
            <a:ext cx="775856" cy="13855"/>
          </a:xfrm>
          <a:prstGeom prst="straightConnector1">
            <a:avLst/>
          </a:prstGeom>
          <a:noFill/>
          <a:ln w="25400" cap="flat">
            <a:solidFill>
              <a:schemeClr val="bg1">
                <a:lumMod val="50000"/>
              </a:schemeClr>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17" name="Straight Arrow Connector 16"/>
          <p:cNvCxnSpPr/>
          <p:nvPr/>
        </p:nvCxnSpPr>
        <p:spPr>
          <a:xfrm flipH="1">
            <a:off x="1558637" y="3458095"/>
            <a:ext cx="1080653" cy="16625"/>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7" name="Rectangle 6"/>
          <p:cNvSpPr/>
          <p:nvPr/>
        </p:nvSpPr>
        <p:spPr>
          <a:xfrm>
            <a:off x="1978062" y="3436832"/>
            <a:ext cx="918841" cy="461665"/>
          </a:xfrm>
          <a:prstGeom prst="rect">
            <a:avLst/>
          </a:prstGeom>
        </p:spPr>
        <p:txBody>
          <a:bodyPr wrap="none">
            <a:spAutoFit/>
          </a:bodyPr>
          <a:lstStyle/>
          <a:p>
            <a:r>
              <a:rPr lang="en-US" sz="2400"/>
              <a:t>I</a:t>
            </a:r>
            <a:r>
              <a:rPr lang="en-US" sz="2400" baseline="-25000"/>
              <a:t>emit_R</a:t>
            </a:r>
            <a:endParaRPr lang="en-US" sz="2400" dirty="0"/>
          </a:p>
        </p:txBody>
      </p:sp>
      <p:sp>
        <p:nvSpPr>
          <p:cNvPr id="19" name="Rectangle 18"/>
          <p:cNvSpPr/>
          <p:nvPr/>
        </p:nvSpPr>
        <p:spPr>
          <a:xfrm>
            <a:off x="5478495" y="2939752"/>
            <a:ext cx="918841" cy="461665"/>
          </a:xfrm>
          <a:prstGeom prst="rect">
            <a:avLst/>
          </a:prstGeom>
        </p:spPr>
        <p:txBody>
          <a:bodyPr wrap="none">
            <a:spAutoFit/>
          </a:bodyPr>
          <a:lstStyle/>
          <a:p>
            <a:r>
              <a:rPr lang="en-US" sz="2400"/>
              <a:t>I</a:t>
            </a:r>
            <a:r>
              <a:rPr lang="en-US" sz="2400" baseline="-25000"/>
              <a:t>emit_R</a:t>
            </a:r>
            <a:endParaRPr lang="en-US" sz="2400" dirty="0"/>
          </a:p>
        </p:txBody>
      </p:sp>
      <p:sp>
        <p:nvSpPr>
          <p:cNvPr id="20" name="Rectangle 19"/>
          <p:cNvSpPr/>
          <p:nvPr/>
        </p:nvSpPr>
        <p:spPr>
          <a:xfrm>
            <a:off x="2225880" y="2478086"/>
            <a:ext cx="885179" cy="461665"/>
          </a:xfrm>
          <a:prstGeom prst="rect">
            <a:avLst/>
          </a:prstGeom>
        </p:spPr>
        <p:txBody>
          <a:bodyPr wrap="none">
            <a:spAutoFit/>
          </a:bodyPr>
          <a:lstStyle/>
          <a:p>
            <a:r>
              <a:rPr lang="en-US" sz="2400">
                <a:solidFill>
                  <a:schemeClr val="bg1">
                    <a:lumMod val="50000"/>
                  </a:schemeClr>
                </a:solidFill>
              </a:rPr>
              <a:t>I</a:t>
            </a:r>
            <a:r>
              <a:rPr lang="en-US" sz="2400" baseline="-25000">
                <a:solidFill>
                  <a:schemeClr val="bg1">
                    <a:lumMod val="50000"/>
                  </a:schemeClr>
                </a:solidFill>
              </a:rPr>
              <a:t>emit_L</a:t>
            </a:r>
            <a:endParaRPr lang="en-US" sz="2400" dirty="0">
              <a:solidFill>
                <a:schemeClr val="bg1">
                  <a:lumMod val="50000"/>
                </a:schemeClr>
              </a:solidFill>
            </a:endParaRPr>
          </a:p>
        </p:txBody>
      </p:sp>
      <p:sp>
        <p:nvSpPr>
          <p:cNvPr id="21" name="Rectangle 20"/>
          <p:cNvSpPr/>
          <p:nvPr/>
        </p:nvSpPr>
        <p:spPr>
          <a:xfrm>
            <a:off x="1834573" y="3951691"/>
            <a:ext cx="782587" cy="461665"/>
          </a:xfrm>
          <a:prstGeom prst="rect">
            <a:avLst/>
          </a:prstGeom>
        </p:spPr>
        <p:txBody>
          <a:bodyPr wrap="none">
            <a:spAutoFit/>
          </a:bodyPr>
          <a:lstStyle/>
          <a:p>
            <a:r>
              <a:rPr lang="en-US" sz="2400">
                <a:solidFill>
                  <a:schemeClr val="tx1"/>
                </a:solidFill>
              </a:rPr>
              <a:t>I</a:t>
            </a:r>
            <a:r>
              <a:rPr lang="en-US" sz="2400" baseline="-25000">
                <a:solidFill>
                  <a:schemeClr val="tx1"/>
                </a:solidFill>
              </a:rPr>
              <a:t>refl_L</a:t>
            </a:r>
            <a:endParaRPr lang="en-US" sz="2400" dirty="0">
              <a:solidFill>
                <a:schemeClr val="tx1"/>
              </a:solidFill>
            </a:endParaRPr>
          </a:p>
        </p:txBody>
      </p:sp>
      <p:cxnSp>
        <p:nvCxnSpPr>
          <p:cNvPr id="23" name="Straight Arrow Connector 22"/>
          <p:cNvCxnSpPr/>
          <p:nvPr/>
        </p:nvCxnSpPr>
        <p:spPr>
          <a:xfrm flipV="1">
            <a:off x="1598738" y="3999203"/>
            <a:ext cx="478836" cy="846"/>
          </a:xfrm>
          <a:prstGeom prst="straightConnector1">
            <a:avLst/>
          </a:prstGeom>
          <a:noFill/>
          <a:ln w="25400" cap="flat">
            <a:solidFill>
              <a:schemeClr val="tx1"/>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2" name="Shape 450"/>
          <p:cNvSpPr/>
          <p:nvPr/>
        </p:nvSpPr>
        <p:spPr>
          <a:xfrm>
            <a:off x="448888" y="5559980"/>
            <a:ext cx="8262851" cy="120892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dirty="0"/>
              <a:t>At the LH wall </a:t>
            </a:r>
            <a:r>
              <a:rPr lang="en-US" sz="1800" dirty="0" err="1"/>
              <a:t>I</a:t>
            </a:r>
            <a:r>
              <a:rPr lang="en-US" sz="1800" baseline="-25000" dirty="0" err="1"/>
              <a:t>emit_R</a:t>
            </a:r>
            <a:r>
              <a:rPr lang="en-US" sz="1800" dirty="0"/>
              <a:t> &gt; </a:t>
            </a:r>
            <a:r>
              <a:rPr lang="en-US" sz="1800" dirty="0" err="1"/>
              <a:t>I</a:t>
            </a:r>
            <a:r>
              <a:rPr lang="en-US" sz="1800" baseline="-25000" dirty="0" err="1"/>
              <a:t>emit_L</a:t>
            </a:r>
            <a:r>
              <a:rPr lang="en-US" sz="1800" dirty="0"/>
              <a:t> so some flux must be reflected, or temperature of</a:t>
            </a:r>
          </a:p>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dirty="0"/>
              <a:t>LH wall would change, in violation of the 2</a:t>
            </a:r>
            <a:r>
              <a:rPr lang="en-US" sz="1800" baseline="30000" dirty="0"/>
              <a:t>nd</a:t>
            </a:r>
            <a:r>
              <a:rPr lang="en-US" sz="1800" dirty="0"/>
              <a:t> law of thermodynamics               </a:t>
            </a:r>
          </a:p>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dirty="0"/>
              <a:t>So 2</a:t>
            </a:r>
            <a:r>
              <a:rPr lang="en-US" sz="1800" baseline="30000" dirty="0"/>
              <a:t>nd</a:t>
            </a:r>
            <a:r>
              <a:rPr lang="en-US" sz="1800" dirty="0"/>
              <a:t> law requires:  </a:t>
            </a:r>
            <a:r>
              <a:rPr lang="en-US" sz="1800" dirty="0" err="1">
                <a:solidFill>
                  <a:srgbClr val="C00000"/>
                </a:solidFill>
              </a:rPr>
              <a:t>I</a:t>
            </a:r>
            <a:r>
              <a:rPr lang="en-US" sz="1800" baseline="-25000" dirty="0" err="1">
                <a:solidFill>
                  <a:srgbClr val="C00000"/>
                </a:solidFill>
              </a:rPr>
              <a:t>refl</a:t>
            </a:r>
            <a:r>
              <a:rPr lang="en-US" sz="1800" baseline="-25000" dirty="0">
                <a:solidFill>
                  <a:srgbClr val="C00000"/>
                </a:solidFill>
              </a:rPr>
              <a:t>-L</a:t>
            </a:r>
            <a:r>
              <a:rPr lang="en-US" sz="1800" dirty="0">
                <a:solidFill>
                  <a:srgbClr val="C00000"/>
                </a:solidFill>
              </a:rPr>
              <a:t> + </a:t>
            </a:r>
            <a:r>
              <a:rPr lang="en-US" sz="1800" dirty="0" err="1">
                <a:solidFill>
                  <a:srgbClr val="C00000"/>
                </a:solidFill>
              </a:rPr>
              <a:t>I</a:t>
            </a:r>
            <a:r>
              <a:rPr lang="en-US" sz="1800" baseline="-25000" dirty="0" err="1">
                <a:solidFill>
                  <a:srgbClr val="C00000"/>
                </a:solidFill>
              </a:rPr>
              <a:t>emit</a:t>
            </a:r>
            <a:r>
              <a:rPr lang="en-US" sz="1800" baseline="-25000" dirty="0">
                <a:solidFill>
                  <a:srgbClr val="C00000"/>
                </a:solidFill>
              </a:rPr>
              <a:t>-L</a:t>
            </a:r>
            <a:r>
              <a:rPr lang="en-US" sz="1800" dirty="0">
                <a:solidFill>
                  <a:srgbClr val="C00000"/>
                </a:solidFill>
              </a:rPr>
              <a:t> = </a:t>
            </a:r>
            <a:r>
              <a:rPr lang="en-US" sz="1800" dirty="0" err="1">
                <a:solidFill>
                  <a:srgbClr val="C00000"/>
                </a:solidFill>
              </a:rPr>
              <a:t>I</a:t>
            </a:r>
            <a:r>
              <a:rPr lang="en-US" sz="1800" baseline="-25000" dirty="0" err="1">
                <a:solidFill>
                  <a:srgbClr val="C00000"/>
                </a:solidFill>
              </a:rPr>
              <a:t>emit_R</a:t>
            </a:r>
            <a:endParaRPr sz="1800" baseline="-25000" dirty="0">
              <a:solidFill>
                <a:srgbClr val="C00000"/>
              </a:solidFill>
            </a:endParaRPr>
          </a:p>
        </p:txBody>
      </p:sp>
    </p:spTree>
    <p:extLst>
      <p:ext uri="{BB962C8B-B14F-4D97-AF65-F5344CB8AC3E}">
        <p14:creationId xmlns:p14="http://schemas.microsoft.com/office/powerpoint/2010/main" val="216717048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p:cNvSpPr>
          <p:nvPr>
            <p:ph type="title"/>
          </p:nvPr>
        </p:nvSpPr>
        <p:spPr>
          <a:xfrm>
            <a:off x="423390" y="571083"/>
            <a:ext cx="6426721" cy="1144801"/>
          </a:xfrm>
          <a:prstGeom prst="rect">
            <a:avLst/>
          </a:prstGeom>
          <a:ln>
            <a:round/>
          </a:ln>
        </p:spPr>
        <p:txBody>
          <a:bodyPr>
            <a:normAutofit fontScale="90000"/>
          </a:bodyPr>
          <a:lstStyle>
            <a:lvl1pPr>
              <a:tabLst>
                <a:tab pos="584200" algn="l"/>
                <a:tab pos="1168400" algn="l"/>
                <a:tab pos="1765300" algn="l"/>
                <a:tab pos="2349500" algn="l"/>
                <a:tab pos="2946400" algn="l"/>
                <a:tab pos="3530600" algn="l"/>
                <a:tab pos="4127500" algn="l"/>
                <a:tab pos="4711700" algn="l"/>
                <a:tab pos="5308600" algn="l"/>
                <a:tab pos="5892800" algn="l"/>
                <a:tab pos="6477000" algn="l"/>
                <a:tab pos="7073900" algn="l"/>
                <a:tab pos="7658100" algn="l"/>
                <a:tab pos="8255000" algn="l"/>
                <a:tab pos="8839200" algn="l"/>
              </a:tabLst>
              <a:defRPr sz="5000">
                <a:solidFill>
                  <a:srgbClr val="0056D6"/>
                </a:solidFill>
                <a:latin typeface="+mn-lt"/>
                <a:ea typeface="+mn-ea"/>
                <a:cs typeface="+mn-cs"/>
                <a:sym typeface="Helvetica"/>
              </a:defRPr>
            </a:lvl1pPr>
          </a:lstStyle>
          <a:p>
            <a:r>
              <a:rPr dirty="0"/>
              <a:t>Notes about emissivity:</a:t>
            </a:r>
          </a:p>
        </p:txBody>
      </p:sp>
      <p:sp>
        <p:nvSpPr>
          <p:cNvPr id="456" name="Shape 456"/>
          <p:cNvSpPr>
            <a:spLocks noGrp="1"/>
          </p:cNvSpPr>
          <p:nvPr>
            <p:ph type="body" idx="1"/>
          </p:nvPr>
        </p:nvSpPr>
        <p:spPr>
          <a:xfrm>
            <a:off x="990996" y="2450472"/>
            <a:ext cx="6222292" cy="3057412"/>
          </a:xfrm>
          <a:prstGeom prst="rect">
            <a:avLst/>
          </a:prstGeom>
          <a:ln>
            <a:round/>
          </a:ln>
        </p:spPr>
        <p:txBody>
          <a:bodyPr anchor="t" anchorCtr="0">
            <a:normAutofit fontScale="55000" lnSpcReduction="20000"/>
          </a:bodyPr>
          <a:lstStyle/>
          <a:p>
            <a:pPr marL="268936" indent="-268936" defTabSz="410751">
              <a:lnSpc>
                <a:spcPct val="100000"/>
              </a:lnSpc>
              <a:spcBef>
                <a:spcPts val="352"/>
              </a:spcBef>
              <a:buSzPct val="125000"/>
              <a:buFont typeface="Arial"/>
              <a:buChar char="•"/>
              <a:defRPr sz="3500">
                <a:uFillTx/>
                <a:latin typeface="+mn-lt"/>
                <a:ea typeface="+mn-ea"/>
                <a:cs typeface="+mn-cs"/>
                <a:sym typeface="Helvetica"/>
              </a:defRPr>
            </a:pPr>
            <a:r>
              <a:rPr dirty="0">
                <a:uFill>
                  <a:solidFill>
                    <a:srgbClr val="000000"/>
                  </a:solidFill>
                </a:uFill>
                <a:latin typeface="Arial"/>
                <a:ea typeface="Arial"/>
                <a:cs typeface="Arial"/>
                <a:sym typeface="Arial"/>
              </a:rPr>
              <a:t>Just because a body in equilibrium emits the same amount of </a:t>
            </a:r>
            <a:r>
              <a:rPr lang="en-US" dirty="0">
                <a:uFill>
                  <a:solidFill>
                    <a:srgbClr val="000000"/>
                  </a:solidFill>
                </a:uFill>
                <a:latin typeface="Arial"/>
                <a:ea typeface="Arial"/>
                <a:cs typeface="Arial"/>
                <a:sym typeface="Arial"/>
              </a:rPr>
              <a:t>flux</a:t>
            </a:r>
            <a:r>
              <a:rPr dirty="0">
                <a:uFill>
                  <a:solidFill>
                    <a:srgbClr val="000000"/>
                  </a:solidFill>
                </a:uFill>
                <a:latin typeface="Arial"/>
                <a:ea typeface="Arial"/>
                <a:cs typeface="Arial"/>
                <a:sym typeface="Arial"/>
              </a:rPr>
              <a:t> as it absorbs does </a:t>
            </a:r>
            <a:r>
              <a:rPr b="1" dirty="0">
                <a:uFill>
                  <a:solidFill>
                    <a:srgbClr val="000000"/>
                  </a:solidFill>
                </a:uFill>
                <a:latin typeface="Arial"/>
                <a:ea typeface="Arial"/>
                <a:cs typeface="Arial"/>
                <a:sym typeface="Arial"/>
              </a:rPr>
              <a:t>not</a:t>
            </a:r>
            <a:r>
              <a:rPr dirty="0">
                <a:uFill>
                  <a:solidFill>
                    <a:srgbClr val="000000"/>
                  </a:solidFill>
                </a:uFill>
                <a:latin typeface="Arial"/>
                <a:ea typeface="Arial"/>
                <a:cs typeface="Arial"/>
                <a:sym typeface="Arial"/>
              </a:rPr>
              <a:t> mean that the outgoing radiation will be </a:t>
            </a:r>
            <a:r>
              <a:rPr lang="en-US" dirty="0">
                <a:uFill>
                  <a:solidFill>
                    <a:srgbClr val="000000"/>
                  </a:solidFill>
                </a:uFill>
                <a:latin typeface="Arial"/>
                <a:ea typeface="Arial"/>
                <a:cs typeface="Arial"/>
                <a:sym typeface="Arial"/>
              </a:rPr>
              <a:t>at </a:t>
            </a:r>
            <a:r>
              <a:rPr dirty="0">
                <a:uFill>
                  <a:solidFill>
                    <a:srgbClr val="000000"/>
                  </a:solidFill>
                </a:uFill>
                <a:latin typeface="Arial"/>
                <a:ea typeface="Arial"/>
                <a:cs typeface="Arial"/>
                <a:sym typeface="Arial"/>
              </a:rPr>
              <a:t>the same wave</a:t>
            </a:r>
            <a:r>
              <a:rPr lang="en-US" dirty="0">
                <a:uFill>
                  <a:solidFill>
                    <a:srgbClr val="000000"/>
                  </a:solidFill>
                </a:uFill>
                <a:latin typeface="Arial"/>
                <a:ea typeface="Arial"/>
                <a:cs typeface="Arial"/>
                <a:sym typeface="Arial"/>
              </a:rPr>
              <a:t>length</a:t>
            </a:r>
            <a:r>
              <a:rPr dirty="0">
                <a:uFill>
                  <a:solidFill>
                    <a:srgbClr val="000000"/>
                  </a:solidFill>
                </a:uFill>
                <a:latin typeface="Arial"/>
                <a:ea typeface="Arial"/>
                <a:cs typeface="Arial"/>
                <a:sym typeface="Arial"/>
              </a:rPr>
              <a:t> (</a:t>
            </a:r>
            <a:r>
              <a:rPr lang="en-US" dirty="0">
                <a:latin typeface="Arial"/>
                <a:ea typeface="Arial"/>
                <a:cs typeface="Arial"/>
                <a:sym typeface="Arial"/>
              </a:rPr>
              <a:t>e.g.</a:t>
            </a:r>
            <a:r>
              <a:rPr dirty="0">
                <a:uFill>
                  <a:solidFill>
                    <a:srgbClr val="000000"/>
                  </a:solidFill>
                </a:uFill>
                <a:latin typeface="Arial"/>
                <a:ea typeface="Arial"/>
                <a:cs typeface="Arial"/>
                <a:sym typeface="Arial"/>
              </a:rPr>
              <a:t> </a:t>
            </a:r>
            <a:r>
              <a:rPr lang="en-US" dirty="0">
                <a:uFill>
                  <a:solidFill>
                    <a:srgbClr val="000000"/>
                  </a:solidFill>
                </a:uFill>
                <a:latin typeface="Arial"/>
                <a:ea typeface="Arial"/>
                <a:cs typeface="Arial"/>
                <a:sym typeface="Arial"/>
              </a:rPr>
              <a:t>the ocean absorbs shortwave radiation and emits longwave radiation</a:t>
            </a:r>
            <a:r>
              <a:rPr dirty="0">
                <a:uFill>
                  <a:solidFill>
                    <a:srgbClr val="000000"/>
                  </a:solidFill>
                </a:uFill>
                <a:latin typeface="Arial"/>
                <a:ea typeface="Arial"/>
                <a:cs typeface="Arial"/>
                <a:sym typeface="Arial"/>
              </a:rPr>
              <a:t>).</a:t>
            </a:r>
          </a:p>
          <a:p>
            <a:pPr marL="268936" indent="-268936" defTabSz="410751">
              <a:lnSpc>
                <a:spcPct val="100000"/>
              </a:lnSpc>
              <a:spcBef>
                <a:spcPts val="352"/>
              </a:spcBef>
              <a:buSzPct val="125000"/>
              <a:buFont typeface="Arial"/>
              <a:buChar char="•"/>
              <a:defRPr sz="3500">
                <a:uFillTx/>
                <a:latin typeface="+mn-lt"/>
                <a:ea typeface="+mn-ea"/>
                <a:cs typeface="+mn-cs"/>
                <a:sym typeface="Helvetica"/>
              </a:defRPr>
            </a:pPr>
            <a:endParaRPr dirty="0">
              <a:uFill>
                <a:solidFill>
                  <a:srgbClr val="000000"/>
                </a:solidFill>
              </a:uFill>
              <a:latin typeface="Arial"/>
              <a:ea typeface="Arial"/>
              <a:cs typeface="Arial"/>
              <a:sym typeface="Arial"/>
            </a:endParaRPr>
          </a:p>
          <a:p>
            <a:pPr marL="268936" indent="-268936" defTabSz="410751">
              <a:lnSpc>
                <a:spcPct val="100000"/>
              </a:lnSpc>
              <a:spcBef>
                <a:spcPts val="352"/>
              </a:spcBef>
              <a:buSzPct val="125000"/>
              <a:buFont typeface="Arial"/>
              <a:buChar char="•"/>
              <a:defRPr sz="3500">
                <a:uFillTx/>
                <a:latin typeface="+mn-lt"/>
                <a:ea typeface="+mn-ea"/>
                <a:cs typeface="+mn-cs"/>
                <a:sym typeface="Helvetica"/>
              </a:defRPr>
            </a:pPr>
            <a:r>
              <a:rPr dirty="0">
                <a:uFill>
                  <a:solidFill>
                    <a:srgbClr val="000000"/>
                  </a:solidFill>
                </a:uFill>
                <a:latin typeface="Arial"/>
                <a:ea typeface="Arial"/>
                <a:cs typeface="Arial"/>
                <a:sym typeface="Arial"/>
              </a:rPr>
              <a:t>Different surfaces/layers</a:t>
            </a:r>
            <a:r>
              <a:rPr lang="en-US" dirty="0">
                <a:uFill>
                  <a:solidFill>
                    <a:srgbClr val="000000"/>
                  </a:solidFill>
                </a:uFill>
                <a:latin typeface="Arial"/>
                <a:ea typeface="Arial"/>
                <a:cs typeface="Arial"/>
                <a:sym typeface="Arial"/>
              </a:rPr>
              <a:t> have different colors because their reflectivity changes with wavelength.  </a:t>
            </a:r>
            <a:r>
              <a:rPr lang="en-US" dirty="0">
                <a:latin typeface="Arial"/>
                <a:ea typeface="Arial"/>
                <a:cs typeface="Arial"/>
                <a:sym typeface="Arial"/>
              </a:rPr>
              <a:t>For the same reason, their </a:t>
            </a:r>
            <a:r>
              <a:rPr lang="en-US" dirty="0" err="1">
                <a:latin typeface="Arial"/>
                <a:ea typeface="Arial"/>
                <a:cs typeface="Arial"/>
                <a:sym typeface="Arial"/>
              </a:rPr>
              <a:t>emissivites</a:t>
            </a:r>
            <a:r>
              <a:rPr lang="en-US" dirty="0">
                <a:latin typeface="Arial"/>
                <a:ea typeface="Arial"/>
                <a:cs typeface="Arial"/>
                <a:sym typeface="Arial"/>
              </a:rPr>
              <a:t> and </a:t>
            </a:r>
            <a:r>
              <a:rPr lang="en-US" dirty="0" err="1">
                <a:latin typeface="Arial"/>
                <a:ea typeface="Arial"/>
                <a:cs typeface="Arial"/>
                <a:sym typeface="Arial"/>
              </a:rPr>
              <a:t>absorptivities</a:t>
            </a:r>
            <a:r>
              <a:rPr lang="en-US" dirty="0">
                <a:latin typeface="Arial"/>
                <a:ea typeface="Arial"/>
                <a:cs typeface="Arial"/>
                <a:sym typeface="Arial"/>
              </a:rPr>
              <a:t> also change with wavelength.</a:t>
            </a:r>
            <a:r>
              <a:rPr dirty="0">
                <a:uFill>
                  <a:solidFill>
                    <a:srgbClr val="000000"/>
                  </a:solidFill>
                </a:uFill>
                <a:latin typeface="Arial"/>
                <a:ea typeface="Arial"/>
                <a:cs typeface="Arial"/>
                <a:sym typeface="Arial"/>
              </a:rPr>
              <a:t> </a:t>
            </a:r>
          </a:p>
        </p:txBody>
      </p:sp>
      <p:sp>
        <p:nvSpPr>
          <p:cNvPr id="2" name="Slide Number Placeholder 1"/>
          <p:cNvSpPr>
            <a:spLocks noGrp="1"/>
          </p:cNvSpPr>
          <p:nvPr>
            <p:ph type="sldNum" sz="quarter" idx="2"/>
          </p:nvPr>
        </p:nvSpPr>
        <p:spPr>
          <a:xfrm>
            <a:off x="8715334" y="6464485"/>
            <a:ext cx="230833" cy="241092"/>
          </a:xfrm>
        </p:spPr>
        <p:txBody>
          <a:bodyPr/>
          <a:lstStyle/>
          <a:p>
            <a:fld id="{86CB4B4D-7CA3-9044-876B-883B54F8677D}" type="slidenum">
              <a:rPr lang="uk-UA" smtClean="0"/>
              <a:t>11</a:t>
            </a:fld>
            <a:endParaRPr lang="uk-UA" dirty="0"/>
          </a:p>
        </p:txBody>
      </p:sp>
    </p:spTree>
    <p:extLst>
      <p:ext uri="{BB962C8B-B14F-4D97-AF65-F5344CB8AC3E}">
        <p14:creationId xmlns:p14="http://schemas.microsoft.com/office/powerpoint/2010/main" val="106752030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789134" y="193086"/>
            <a:ext cx="5968622" cy="821122"/>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5200" dirty="0">
                <a:solidFill>
                  <a:srgbClr val="0433FF"/>
                </a:solidFill>
                <a:uFill>
                  <a:solidFill>
                    <a:srgbClr val="0433FF"/>
                  </a:solidFill>
                </a:uFill>
              </a:rPr>
              <a:t>Grey body radiation</a:t>
            </a:r>
            <a:endParaRPr sz="5200" dirty="0">
              <a:solidFill>
                <a:srgbClr val="0433FF"/>
              </a:solidFill>
              <a:uFill>
                <a:solidFill>
                  <a:srgbClr val="0433FF"/>
                </a:solidFill>
              </a:uFill>
            </a:endParaRPr>
          </a:p>
        </p:txBody>
      </p:sp>
      <p:sp>
        <p:nvSpPr>
          <p:cNvPr id="450" name="Shape 450"/>
          <p:cNvSpPr/>
          <p:nvPr/>
        </p:nvSpPr>
        <p:spPr>
          <a:xfrm>
            <a:off x="415062" y="1101919"/>
            <a:ext cx="8354866" cy="170046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7" marR="36867" defTabSz="419100">
              <a:lnSpc>
                <a:spcPct val="93000"/>
              </a:lnSpc>
              <a:spcBef>
                <a:spcPts val="1300"/>
              </a:spcBef>
              <a:buSzPct val="100000"/>
              <a:defRPr sz="1800">
                <a:uFill>
                  <a:solidFill>
                    <a:srgbClr val="000000"/>
                  </a:solidFill>
                </a:uFill>
                <a:latin typeface="+mn-lt"/>
                <a:ea typeface="+mn-ea"/>
                <a:cs typeface="+mn-cs"/>
                <a:sym typeface="Arial"/>
              </a:defRPr>
            </a:pPr>
            <a:r>
              <a:rPr lang="en-US" sz="2000" dirty="0"/>
              <a:t>‘Grey body’ is an approximation for a real body whose emission is different from a black body in a way that depends on wavelength.</a:t>
            </a:r>
          </a:p>
          <a:p>
            <a:pPr marL="36867" marR="36867" defTabSz="419100">
              <a:lnSpc>
                <a:spcPct val="93000"/>
              </a:lnSpc>
              <a:spcBef>
                <a:spcPts val="1300"/>
              </a:spcBef>
              <a:buSzPct val="100000"/>
              <a:defRPr sz="1800">
                <a:uFill>
                  <a:solidFill>
                    <a:srgbClr val="000000"/>
                  </a:solidFill>
                </a:uFill>
                <a:latin typeface="+mn-lt"/>
                <a:ea typeface="+mn-ea"/>
                <a:cs typeface="+mn-cs"/>
                <a:sym typeface="Arial"/>
              </a:defRPr>
            </a:pPr>
            <a:r>
              <a:rPr lang="en-US" sz="2000" dirty="0"/>
              <a:t>We approximate this by a constant factor, the broadband emissivity, </a:t>
            </a:r>
            <a:r>
              <a:rPr lang="en-US" sz="2000" dirty="0">
                <a:latin typeface="Symbol" charset="2"/>
                <a:ea typeface="Symbol" charset="2"/>
                <a:cs typeface="Symbol" charset="2"/>
              </a:rPr>
              <a:t>e</a:t>
            </a:r>
            <a:r>
              <a:rPr lang="en-US" sz="2000" dirty="0"/>
              <a:t>, that is the ratio of the area under the true grey body curve c.f. area under the black body curve. </a:t>
            </a:r>
            <a:r>
              <a:rPr lang="en-US" sz="2000" dirty="0">
                <a:sym typeface="Wingdings"/>
              </a:rPr>
              <a:t> </a:t>
            </a:r>
            <a:r>
              <a:rPr lang="en-US" sz="2000" dirty="0"/>
              <a:t>Grey body energy flux = </a:t>
            </a:r>
            <a:r>
              <a:rPr lang="en-US" sz="2000" dirty="0">
                <a:latin typeface="Symbol" charset="2"/>
                <a:ea typeface="Symbol" charset="2"/>
                <a:cs typeface="Symbol" charset="2"/>
              </a:rPr>
              <a:t>es</a:t>
            </a:r>
            <a:r>
              <a:rPr lang="en-US" sz="2000" dirty="0"/>
              <a:t>T</a:t>
            </a:r>
            <a:r>
              <a:rPr lang="en-US" sz="2000" baseline="30000" dirty="0"/>
              <a:t>4</a:t>
            </a:r>
            <a:endParaRPr sz="2000" baseline="30000" dirty="0"/>
          </a:p>
        </p:txBody>
      </p:sp>
      <p:sp>
        <p:nvSpPr>
          <p:cNvPr id="2" name="Slide Number Placeholder 1"/>
          <p:cNvSpPr>
            <a:spLocks noGrp="1"/>
          </p:cNvSpPr>
          <p:nvPr>
            <p:ph type="sldNum" sz="quarter" idx="2"/>
          </p:nvPr>
        </p:nvSpPr>
        <p:spPr/>
        <p:txBody>
          <a:bodyPr/>
          <a:lstStyle/>
          <a:p>
            <a:fld id="{86CB4B4D-7CA3-9044-876B-883B54F8677D}" type="slidenum">
              <a:rPr lang="uk-UA" smtClean="0"/>
              <a:t>12</a:t>
            </a:fld>
            <a:endParaRPr lang="uk-UA"/>
          </a:p>
        </p:txBody>
      </p:sp>
      <p:grpSp>
        <p:nvGrpSpPr>
          <p:cNvPr id="18" name="Group 17"/>
          <p:cNvGrpSpPr/>
          <p:nvPr/>
        </p:nvGrpSpPr>
        <p:grpSpPr>
          <a:xfrm>
            <a:off x="4476692" y="3790113"/>
            <a:ext cx="4293236" cy="2760317"/>
            <a:chOff x="4352001" y="3169173"/>
            <a:chExt cx="4293236" cy="2760317"/>
          </a:xfrm>
        </p:grpSpPr>
        <p:pic>
          <p:nvPicPr>
            <p:cNvPr id="14" name="Picture 13"/>
            <p:cNvPicPr>
              <a:picLocks noChangeAspect="1"/>
            </p:cNvPicPr>
            <p:nvPr/>
          </p:nvPicPr>
          <p:blipFill rotWithShape="1">
            <a:blip r:embed="rId3"/>
            <a:srcRect t="39959" b="13826"/>
            <a:stretch/>
          </p:blipFill>
          <p:spPr>
            <a:xfrm>
              <a:off x="4352001" y="3169173"/>
              <a:ext cx="4293236" cy="2760317"/>
            </a:xfrm>
            <a:prstGeom prst="rect">
              <a:avLst/>
            </a:prstGeom>
          </p:spPr>
        </p:pic>
        <p:sp>
          <p:nvSpPr>
            <p:cNvPr id="16" name="TextBox 15"/>
            <p:cNvSpPr txBox="1"/>
            <p:nvPr/>
          </p:nvSpPr>
          <p:spPr>
            <a:xfrm>
              <a:off x="6259484" y="3719052"/>
              <a:ext cx="1537854" cy="3180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actual body</a:t>
              </a:r>
              <a:endParaRPr kumimoji="0" lang="en-US" sz="1400" b="0" i="0" u="none" strike="noStrike" cap="none" spc="0" normalizeH="0" baseline="0" dirty="0">
                <a:ln>
                  <a:noFill/>
                </a:ln>
                <a:solidFill>
                  <a:srgbClr val="000000"/>
                </a:solidFill>
                <a:effectLst/>
                <a:uFillTx/>
                <a:sym typeface="Helvetica"/>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56" y="3403609"/>
            <a:ext cx="4310436" cy="3146821"/>
          </a:xfrm>
          <a:prstGeom prst="rect">
            <a:avLst/>
          </a:prstGeom>
        </p:spPr>
      </p:pic>
    </p:spTree>
    <p:extLst>
      <p:ext uri="{BB962C8B-B14F-4D97-AF65-F5344CB8AC3E}">
        <p14:creationId xmlns:p14="http://schemas.microsoft.com/office/powerpoint/2010/main" val="7200955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13</a:t>
            </a:fld>
            <a:endParaRPr lang="uk-UA"/>
          </a:p>
        </p:txBody>
      </p:sp>
      <p:sp>
        <p:nvSpPr>
          <p:cNvPr id="6" name="Shape 449"/>
          <p:cNvSpPr/>
          <p:nvPr/>
        </p:nvSpPr>
        <p:spPr>
          <a:xfrm>
            <a:off x="481563" y="259587"/>
            <a:ext cx="6423874" cy="64940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4000" dirty="0">
                <a:solidFill>
                  <a:srgbClr val="0433FF"/>
                </a:solidFill>
                <a:uFill>
                  <a:solidFill>
                    <a:srgbClr val="0433FF"/>
                  </a:solidFill>
                </a:uFill>
              </a:rPr>
              <a:t>R&amp;R:  Black body spectrum</a:t>
            </a:r>
            <a:endParaRPr sz="4000" dirty="0">
              <a:solidFill>
                <a:srgbClr val="0433FF"/>
              </a:solidFill>
              <a:uFill>
                <a:solidFill>
                  <a:srgbClr val="0433FF"/>
                </a:solidFill>
              </a:uFill>
            </a:endParaRPr>
          </a:p>
        </p:txBody>
      </p:sp>
      <p:pic>
        <p:nvPicPr>
          <p:cNvPr id="3" name="Picture 2"/>
          <p:cNvPicPr>
            <a:picLocks noChangeAspect="1"/>
          </p:cNvPicPr>
          <p:nvPr/>
        </p:nvPicPr>
        <p:blipFill>
          <a:blip r:embed="rId3"/>
          <a:stretch>
            <a:fillRect/>
          </a:stretch>
        </p:blipFill>
        <p:spPr>
          <a:xfrm>
            <a:off x="416019" y="2060914"/>
            <a:ext cx="5142985" cy="3974125"/>
          </a:xfrm>
          <a:prstGeom prst="rect">
            <a:avLst/>
          </a:prstGeom>
        </p:spPr>
      </p:pic>
      <p:sp>
        <p:nvSpPr>
          <p:cNvPr id="8" name="Shape 450"/>
          <p:cNvSpPr/>
          <p:nvPr/>
        </p:nvSpPr>
        <p:spPr>
          <a:xfrm>
            <a:off x="99753" y="5914002"/>
            <a:ext cx="8977745" cy="6750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lvl="0" indent="-360000" defTabSz="419100" eaLnBrk="1" fontAlgn="auto" latinLnBrk="0" hangingPunct="1">
              <a:lnSpc>
                <a:spcPct val="93000"/>
              </a:lnSpc>
              <a:spcBef>
                <a:spcPts val="1300"/>
              </a:spcBef>
              <a:spcAft>
                <a:spcPts val="0"/>
              </a:spcAft>
              <a:buClrTx/>
              <a:buSzPct val="100000"/>
              <a:buFont typeface="+mj-lt"/>
              <a:buNone/>
              <a:tabLst/>
              <a:defRPr sz="1800">
                <a:uFill>
                  <a:solidFill>
                    <a:srgbClr val="000000"/>
                  </a:solidFill>
                </a:uFill>
                <a:latin typeface="+mn-lt"/>
                <a:ea typeface="+mn-ea"/>
                <a:cs typeface="+mn-cs"/>
                <a:sym typeface="Arial"/>
              </a:defRPr>
            </a:pPr>
            <a:r>
              <a:rPr lang="en-US" sz="2000" dirty="0"/>
              <a:t>BTW: this figure shows that the actual spectrum (black) of the Sun </a:t>
            </a:r>
            <a:r>
              <a:rPr lang="en-US" sz="2000"/>
              <a:t>really looks </a:t>
            </a:r>
            <a:r>
              <a:rPr lang="en-US" sz="2000" dirty="0"/>
              <a:t>like that of a black body (green curve) with a temperature T ~ 5800 K</a:t>
            </a:r>
          </a:p>
        </p:txBody>
      </p:sp>
    </p:spTree>
    <p:extLst>
      <p:ext uri="{BB962C8B-B14F-4D97-AF65-F5344CB8AC3E}">
        <p14:creationId xmlns:p14="http://schemas.microsoft.com/office/powerpoint/2010/main" val="771711783"/>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p:nvPr/>
        </p:nvSpPr>
        <p:spPr>
          <a:xfrm>
            <a:off x="5837844" y="3231342"/>
            <a:ext cx="2923771" cy="16332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Power</a:t>
            </a:r>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Energy flux</a:t>
            </a:r>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Neither of the above</a:t>
            </a:r>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idk</a:t>
            </a:r>
            <a:endParaRPr dirty="0"/>
          </a:p>
        </p:txBody>
      </p:sp>
      <p:sp>
        <p:nvSpPr>
          <p:cNvPr id="2" name="Slide Number Placeholder 1"/>
          <p:cNvSpPr>
            <a:spLocks noGrp="1"/>
          </p:cNvSpPr>
          <p:nvPr>
            <p:ph type="sldNum" sz="quarter" idx="2"/>
          </p:nvPr>
        </p:nvSpPr>
        <p:spPr/>
        <p:txBody>
          <a:bodyPr/>
          <a:lstStyle/>
          <a:p>
            <a:fld id="{86CB4B4D-7CA3-9044-876B-883B54F8677D}" type="slidenum">
              <a:rPr lang="uk-UA" smtClean="0"/>
              <a:t>14</a:t>
            </a:fld>
            <a:endParaRPr lang="uk-UA"/>
          </a:p>
        </p:txBody>
      </p:sp>
      <p:sp>
        <p:nvSpPr>
          <p:cNvPr id="5" name="Shape 450"/>
          <p:cNvSpPr/>
          <p:nvPr/>
        </p:nvSpPr>
        <p:spPr>
          <a:xfrm>
            <a:off x="481562" y="1233284"/>
            <a:ext cx="7955855" cy="5033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lvl="0" indent="-360000" defTabSz="419100" eaLnBrk="1" fontAlgn="auto" latinLnBrk="0" hangingPunct="1">
              <a:lnSpc>
                <a:spcPct val="93000"/>
              </a:lnSpc>
              <a:spcBef>
                <a:spcPts val="1300"/>
              </a:spcBef>
              <a:spcAft>
                <a:spcPts val="0"/>
              </a:spcAft>
              <a:buClrTx/>
              <a:buSzPct val="100000"/>
              <a:buFont typeface="+mj-lt"/>
              <a:buNone/>
              <a:tabLst/>
              <a:defRPr sz="1800">
                <a:uFill>
                  <a:solidFill>
                    <a:srgbClr val="000000"/>
                  </a:solidFill>
                </a:uFill>
                <a:latin typeface="+mn-lt"/>
                <a:ea typeface="+mn-ea"/>
                <a:cs typeface="+mn-cs"/>
                <a:sym typeface="Arial"/>
              </a:defRPr>
            </a:pPr>
            <a:r>
              <a:rPr lang="en-US" sz="2800" dirty="0"/>
              <a:t>What corresponds to the area under this curve?</a:t>
            </a:r>
          </a:p>
        </p:txBody>
      </p:sp>
      <p:sp>
        <p:nvSpPr>
          <p:cNvPr id="6" name="Shape 449"/>
          <p:cNvSpPr/>
          <p:nvPr/>
        </p:nvSpPr>
        <p:spPr>
          <a:xfrm>
            <a:off x="481563" y="259587"/>
            <a:ext cx="4913846" cy="64940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4000" dirty="0">
                <a:solidFill>
                  <a:srgbClr val="0433FF"/>
                </a:solidFill>
                <a:uFill>
                  <a:solidFill>
                    <a:srgbClr val="0433FF"/>
                  </a:solidFill>
                </a:uFill>
              </a:rPr>
              <a:t>Black body spectrum</a:t>
            </a:r>
            <a:endParaRPr sz="4000" dirty="0">
              <a:solidFill>
                <a:srgbClr val="0433FF"/>
              </a:solidFill>
              <a:uFill>
                <a:solidFill>
                  <a:srgbClr val="0433FF"/>
                </a:solidFill>
              </a:uFill>
            </a:endParaRPr>
          </a:p>
        </p:txBody>
      </p:sp>
      <p:pic>
        <p:nvPicPr>
          <p:cNvPr id="3" name="Picture 2"/>
          <p:cNvPicPr>
            <a:picLocks noChangeAspect="1"/>
          </p:cNvPicPr>
          <p:nvPr/>
        </p:nvPicPr>
        <p:blipFill>
          <a:blip r:embed="rId3"/>
          <a:stretch>
            <a:fillRect/>
          </a:stretch>
        </p:blipFill>
        <p:spPr>
          <a:xfrm>
            <a:off x="416019" y="2060914"/>
            <a:ext cx="5142985" cy="3974125"/>
          </a:xfrm>
          <a:prstGeom prst="rect">
            <a:avLst/>
          </a:prstGeom>
        </p:spPr>
      </p:pic>
      <p:sp>
        <p:nvSpPr>
          <p:cNvPr id="8" name="Shape 450"/>
          <p:cNvSpPr/>
          <p:nvPr/>
        </p:nvSpPr>
        <p:spPr>
          <a:xfrm>
            <a:off x="99753" y="5914002"/>
            <a:ext cx="8977745" cy="6750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lvl="0" indent="-360000" defTabSz="419100" eaLnBrk="1" fontAlgn="auto" latinLnBrk="0" hangingPunct="1">
              <a:lnSpc>
                <a:spcPct val="93000"/>
              </a:lnSpc>
              <a:spcBef>
                <a:spcPts val="1300"/>
              </a:spcBef>
              <a:spcAft>
                <a:spcPts val="0"/>
              </a:spcAft>
              <a:buClrTx/>
              <a:buSzPct val="100000"/>
              <a:buFont typeface="+mj-lt"/>
              <a:buNone/>
              <a:tabLst/>
              <a:defRPr sz="1800">
                <a:uFill>
                  <a:solidFill>
                    <a:srgbClr val="000000"/>
                  </a:solidFill>
                </a:uFill>
                <a:latin typeface="+mn-lt"/>
                <a:ea typeface="+mn-ea"/>
                <a:cs typeface="+mn-cs"/>
                <a:sym typeface="Arial"/>
              </a:defRPr>
            </a:pPr>
            <a:r>
              <a:rPr lang="en-US" sz="2000" dirty="0"/>
              <a:t>BTW: this figure shows that the actual spectrum (black) of the Sun </a:t>
            </a:r>
            <a:r>
              <a:rPr lang="en-US" sz="2000"/>
              <a:t>really looks </a:t>
            </a:r>
            <a:r>
              <a:rPr lang="en-US" sz="2000" dirty="0"/>
              <a:t>like that of a black body (green curve) with a temperature T ~ 5800 K</a:t>
            </a:r>
          </a:p>
        </p:txBody>
      </p:sp>
    </p:spTree>
    <p:extLst>
      <p:ext uri="{BB962C8B-B14F-4D97-AF65-F5344CB8AC3E}">
        <p14:creationId xmlns:p14="http://schemas.microsoft.com/office/powerpoint/2010/main" val="126051369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41" y="1274674"/>
            <a:ext cx="6392487" cy="4666815"/>
          </a:xfrm>
          <a:prstGeom prst="rect">
            <a:avLst/>
          </a:prstGeom>
        </p:spPr>
      </p:pic>
      <p:sp>
        <p:nvSpPr>
          <p:cNvPr id="449" name="Shape 449"/>
          <p:cNvSpPr/>
          <p:nvPr/>
        </p:nvSpPr>
        <p:spPr>
          <a:xfrm>
            <a:off x="789134" y="193086"/>
            <a:ext cx="5598327" cy="821122"/>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5200" dirty="0">
                <a:solidFill>
                  <a:srgbClr val="0433FF"/>
                </a:solidFill>
                <a:uFill>
                  <a:solidFill>
                    <a:srgbClr val="0433FF"/>
                  </a:solidFill>
                </a:uFill>
              </a:rPr>
              <a:t>BB with different T</a:t>
            </a:r>
            <a:endParaRPr sz="5200" dirty="0">
              <a:solidFill>
                <a:srgbClr val="0433FF"/>
              </a:solidFill>
              <a:uFill>
                <a:solidFill>
                  <a:srgbClr val="0433FF"/>
                </a:solidFill>
              </a:uFill>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15</a:t>
            </a:fld>
            <a:endParaRPr lang="uk-UA"/>
          </a:p>
        </p:txBody>
      </p:sp>
      <p:cxnSp>
        <p:nvCxnSpPr>
          <p:cNvPr id="16" name="Straight Arrow Connector 15"/>
          <p:cNvCxnSpPr/>
          <p:nvPr/>
        </p:nvCxnSpPr>
        <p:spPr>
          <a:xfrm flipH="1" flipV="1">
            <a:off x="1940784" y="1745674"/>
            <a:ext cx="324197" cy="3399905"/>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17" name="TextBox 16"/>
          <p:cNvSpPr txBox="1"/>
          <p:nvPr/>
        </p:nvSpPr>
        <p:spPr>
          <a:xfrm>
            <a:off x="4522124" y="3212128"/>
            <a:ext cx="4405980" cy="318035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sym typeface="Helvetica"/>
              </a:rPr>
              <a:t>As T increases</a:t>
            </a:r>
          </a:p>
          <a:p>
            <a:pPr marL="228600" marR="0" indent="-228600" algn="l" defTabSz="457200" rtl="0" fontAlgn="auto" latinLnBrk="0" hangingPunct="0">
              <a:lnSpc>
                <a:spcPct val="100000"/>
              </a:lnSpc>
              <a:spcBef>
                <a:spcPts val="0"/>
              </a:spcBef>
              <a:spcAft>
                <a:spcPts val="0"/>
              </a:spcAft>
              <a:buClrTx/>
              <a:buSzTx/>
              <a:buFont typeface="+mj-lt"/>
              <a:buAutoNum type="arabicPeriod"/>
              <a:tabLst/>
            </a:pPr>
            <a:r>
              <a:rPr lang="en-US" sz="1600" dirty="0"/>
              <a:t>Peak of BB spectrum moves to shorter wavelength (or bigger wavenumber – see last time). Remember from the text book, the peak is at a wavelength of 2897/T (T in Kelvin) in </a:t>
            </a:r>
            <a:r>
              <a:rPr lang="en-US" sz="1600" dirty="0">
                <a:latin typeface="Symbol" charset="2"/>
                <a:ea typeface="Symbol" charset="2"/>
                <a:cs typeface="Symbol" charset="2"/>
              </a:rPr>
              <a:t>m</a:t>
            </a:r>
            <a:r>
              <a:rPr lang="en-US" sz="1600" dirty="0"/>
              <a:t>m. Check these peaks for yourself – my T = 5°C for mud, 37°C for Arnold and 80°C for hot coffee.</a:t>
            </a:r>
          </a:p>
          <a:p>
            <a:pPr marL="228600" marR="0" indent="-228600" algn="l" defTabSz="457200" rtl="0" fontAlgn="auto" latinLnBrk="0" hangingPunct="0">
              <a:lnSpc>
                <a:spcPct val="100000"/>
              </a:lnSpc>
              <a:spcBef>
                <a:spcPts val="0"/>
              </a:spcBef>
              <a:spcAft>
                <a:spcPts val="0"/>
              </a:spcAft>
              <a:buClrTx/>
              <a:buSzTx/>
              <a:buFont typeface="+mj-lt"/>
              <a:buAutoNum type="arabicPeriod"/>
              <a:tabLst/>
            </a:pPr>
            <a:endParaRPr lang="en-US" sz="1600" dirty="0"/>
          </a:p>
          <a:p>
            <a:pPr marL="228600" marR="0" indent="-228600" algn="l" defTabSz="457200" rtl="0" fontAlgn="auto" latinLnBrk="0" hangingPunct="0">
              <a:lnSpc>
                <a:spcPct val="100000"/>
              </a:lnSpc>
              <a:spcBef>
                <a:spcPts val="0"/>
              </a:spcBef>
              <a:spcAft>
                <a:spcPts val="0"/>
              </a:spcAft>
              <a:buClrTx/>
              <a:buSzTx/>
              <a:buFont typeface="+mj-lt"/>
              <a:buAutoNum type="arabicPeriod"/>
              <a:tabLst/>
            </a:pPr>
            <a:r>
              <a:rPr lang="en-US" sz="1600" dirty="0"/>
              <a:t>Curve has higher intensity at all wavelengths, so area under curve increases – we know it must b/c area under curve is equal to </a:t>
            </a:r>
            <a:r>
              <a:rPr lang="en-US" sz="1600" dirty="0">
                <a:latin typeface="Symbol" charset="2"/>
                <a:ea typeface="Symbol" charset="2"/>
                <a:cs typeface="Symbol" charset="2"/>
              </a:rPr>
              <a:t>s</a:t>
            </a:r>
            <a:r>
              <a:rPr lang="en-US" sz="1600" dirty="0"/>
              <a:t>T</a:t>
            </a:r>
            <a:r>
              <a:rPr lang="en-US" sz="1600" baseline="30000" dirty="0"/>
              <a:t>4</a:t>
            </a:r>
            <a:r>
              <a:rPr lang="en-US" sz="1600" dirty="0"/>
              <a:t> </a:t>
            </a:r>
            <a:endParaRPr kumimoji="0" lang="en-US" sz="1600" b="0" i="0" u="none" strike="noStrike" cap="none" spc="0" normalizeH="0" baseline="0" dirty="0">
              <a:ln>
                <a:noFill/>
              </a:ln>
              <a:solidFill>
                <a:srgbClr val="000000"/>
              </a:solidFill>
              <a:effectLst/>
              <a:uFillTx/>
              <a:sym typeface="Helvetica"/>
            </a:endParaRPr>
          </a:p>
        </p:txBody>
      </p:sp>
    </p:spTree>
    <p:extLst>
      <p:ext uri="{BB962C8B-B14F-4D97-AF65-F5344CB8AC3E}">
        <p14:creationId xmlns:p14="http://schemas.microsoft.com/office/powerpoint/2010/main" val="16271928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p:cNvSpPr>
          <p:nvPr>
            <p:ph type="title"/>
          </p:nvPr>
        </p:nvSpPr>
        <p:spPr>
          <a:xfrm>
            <a:off x="426240" y="184680"/>
            <a:ext cx="7412661" cy="605029"/>
          </a:xfrm>
          <a:prstGeom prst="rect">
            <a:avLst/>
          </a:prstGeom>
        </p:spPr>
        <p:txBody>
          <a:bodyPr wrap="none" anchor="t" anchorCtr="0">
            <a:normAutofit fontScale="90000"/>
          </a:bodyPr>
          <a:lstStyle>
            <a:lvl1pPr>
              <a:tabLst>
                <a:tab pos="584200" algn="l"/>
                <a:tab pos="1168400" algn="l"/>
                <a:tab pos="1765300" algn="l"/>
                <a:tab pos="2349500" algn="l"/>
                <a:tab pos="2946400" algn="l"/>
                <a:tab pos="3530600" algn="l"/>
                <a:tab pos="4127500" algn="l"/>
                <a:tab pos="4711700" algn="l"/>
                <a:tab pos="5308600" algn="l"/>
                <a:tab pos="5892800" algn="l"/>
                <a:tab pos="6477000" algn="l"/>
                <a:tab pos="7073900" algn="l"/>
                <a:tab pos="7658100" algn="l"/>
                <a:tab pos="8255000" algn="l"/>
                <a:tab pos="8839200" algn="l"/>
              </a:tabLst>
              <a:defRPr sz="5000">
                <a:solidFill>
                  <a:srgbClr val="0056D6"/>
                </a:solidFill>
                <a:latin typeface="+mn-lt"/>
                <a:ea typeface="+mn-ea"/>
                <a:cs typeface="+mn-cs"/>
                <a:sym typeface="Helvetica"/>
              </a:defRPr>
            </a:lvl1pPr>
          </a:lstStyle>
          <a:p>
            <a:r>
              <a:rPr dirty="0" err="1"/>
              <a:t>Greybodies</a:t>
            </a:r>
            <a:r>
              <a:rPr dirty="0"/>
              <a:t>: An</a:t>
            </a:r>
            <a:r>
              <a:rPr lang="en-US" dirty="0"/>
              <a:t> </a:t>
            </a:r>
            <a:r>
              <a:rPr dirty="0"/>
              <a:t>approximation</a:t>
            </a:r>
          </a:p>
        </p:txBody>
      </p:sp>
      <p:sp>
        <p:nvSpPr>
          <p:cNvPr id="403" name="Shape 403"/>
          <p:cNvSpPr>
            <a:spLocks noGrp="1"/>
          </p:cNvSpPr>
          <p:nvPr>
            <p:ph type="body" idx="1"/>
          </p:nvPr>
        </p:nvSpPr>
        <p:spPr>
          <a:xfrm>
            <a:off x="426240" y="1183183"/>
            <a:ext cx="8225281" cy="3212047"/>
          </a:xfrm>
          <a:prstGeom prst="rect">
            <a:avLst/>
          </a:prstGeom>
        </p:spPr>
        <p:txBody>
          <a:bodyPr>
            <a:normAutofit fontScale="85000" lnSpcReduction="20000"/>
          </a:bodyPr>
          <a:lstStyle/>
          <a:p>
            <a:pPr>
              <a:spcBef>
                <a:spcPts val="1055"/>
              </a:spcBef>
              <a:defRPr sz="3400">
                <a:uFillTx/>
                <a:latin typeface="+mn-lt"/>
                <a:ea typeface="+mn-ea"/>
                <a:cs typeface="+mn-cs"/>
                <a:sym typeface="Helvetica"/>
              </a:defRPr>
            </a:pPr>
            <a:r>
              <a:rPr dirty="0"/>
              <a:t>Most real objects do NOT emit equally well at all wavenumbers</a:t>
            </a:r>
            <a:r>
              <a:rPr lang="en-US" dirty="0"/>
              <a:t> (although water comes close in the longwave).</a:t>
            </a:r>
            <a:endParaRPr dirty="0"/>
          </a:p>
          <a:p>
            <a:pPr>
              <a:spcBef>
                <a:spcPts val="1055"/>
              </a:spcBef>
              <a:defRPr sz="3400">
                <a:uFillTx/>
                <a:latin typeface="+mn-lt"/>
                <a:ea typeface="+mn-ea"/>
                <a:cs typeface="+mn-cs"/>
                <a:sym typeface="Helvetica"/>
              </a:defRPr>
            </a:pPr>
            <a:r>
              <a:rPr dirty="0"/>
              <a:t>Instead, real objects radiate </a:t>
            </a:r>
            <a:r>
              <a:rPr lang="en-US" dirty="0"/>
              <a:t>a </a:t>
            </a:r>
            <a:r>
              <a:rPr dirty="0"/>
              <a:t>fraction of the EM energy an ideal black body at the same temperature would radiate</a:t>
            </a:r>
          </a:p>
          <a:p>
            <a:pPr lvl="4">
              <a:spcBef>
                <a:spcPts val="1055"/>
              </a:spcBef>
              <a:defRPr sz="3400">
                <a:uFillTx/>
                <a:latin typeface="+mn-lt"/>
                <a:ea typeface="+mn-ea"/>
                <a:cs typeface="+mn-cs"/>
                <a:sym typeface="Helvetica"/>
              </a:defRPr>
            </a:pPr>
            <a:r>
              <a:rPr dirty="0"/>
              <a:t>We call this the “</a:t>
            </a:r>
            <a:r>
              <a:rPr dirty="0" err="1"/>
              <a:t>greybody</a:t>
            </a:r>
            <a:r>
              <a:rPr dirty="0"/>
              <a:t>” approximation:</a:t>
            </a:r>
          </a:p>
          <a:p>
            <a:pPr marL="0" lvl="5" indent="0">
              <a:spcBef>
                <a:spcPts val="1055"/>
              </a:spcBef>
              <a:buClr>
                <a:srgbClr val="000000"/>
              </a:buClr>
              <a:buSzTx/>
              <a:buNone/>
            </a:pPr>
            <a:r>
              <a:rPr dirty="0"/>
              <a:t>                                   </a:t>
            </a:r>
          </a:p>
        </p:txBody>
      </p:sp>
      <p:sp>
        <p:nvSpPr>
          <p:cNvPr id="405" name="Shape 405"/>
          <p:cNvSpPr/>
          <p:nvPr/>
        </p:nvSpPr>
        <p:spPr>
          <a:xfrm>
            <a:off x="2967644" y="4063316"/>
            <a:ext cx="2079938" cy="440057"/>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p>
            <a:pPr lvl="5" indent="0" defTabSz="410751">
              <a:spcBef>
                <a:spcPts val="1055"/>
              </a:spcBef>
              <a:buClr>
                <a:srgbClr val="000000"/>
              </a:buClr>
              <a:defRPr sz="3400">
                <a:latin typeface="+mn-lt"/>
                <a:ea typeface="+mn-ea"/>
                <a:cs typeface="+mn-cs"/>
                <a:sym typeface="Helvetica"/>
              </a:defRPr>
            </a:pPr>
            <a:r>
              <a:rPr sz="2391" dirty="0"/>
              <a:t>  </a:t>
            </a:r>
            <a:r>
              <a:rPr sz="2391" i="1" dirty="0">
                <a:latin typeface="Times New Roman"/>
                <a:ea typeface="Times New Roman"/>
                <a:cs typeface="Times New Roman"/>
                <a:sym typeface="Times New Roman"/>
              </a:rPr>
              <a:t>I = εσT</a:t>
            </a:r>
            <a:r>
              <a:rPr sz="2391" i="1" baseline="31999" dirty="0">
                <a:latin typeface="Times New Roman"/>
                <a:ea typeface="Times New Roman"/>
                <a:cs typeface="Times New Roman"/>
                <a:sym typeface="Times New Roman"/>
              </a:rPr>
              <a:t>4</a:t>
            </a:r>
            <a:r>
              <a:rPr sz="2391" dirty="0"/>
              <a:t> </a:t>
            </a:r>
          </a:p>
        </p:txBody>
      </p:sp>
      <p:sp>
        <p:nvSpPr>
          <p:cNvPr id="406" name="Shape 406"/>
          <p:cNvSpPr/>
          <p:nvPr/>
        </p:nvSpPr>
        <p:spPr>
          <a:xfrm>
            <a:off x="2608998" y="4395230"/>
            <a:ext cx="3231152" cy="1527815"/>
          </a:xfrm>
          <a:custGeom>
            <a:avLst/>
            <a:gdLst/>
            <a:ahLst/>
            <a:cxnLst>
              <a:cxn ang="0">
                <a:pos x="wd2" y="hd2"/>
              </a:cxn>
              <a:cxn ang="5400000">
                <a:pos x="wd2" y="hd2"/>
              </a:cxn>
              <a:cxn ang="10800000">
                <a:pos x="wd2" y="hd2"/>
              </a:cxn>
              <a:cxn ang="16200000">
                <a:pos x="wd2" y="hd2"/>
              </a:cxn>
            </a:cxnLst>
            <a:rect l="0" t="0" r="r" b="b"/>
            <a:pathLst>
              <a:path w="21600" h="21600" extrusionOk="0">
                <a:moveTo>
                  <a:pt x="7160" y="0"/>
                </a:moveTo>
                <a:lnTo>
                  <a:pt x="6643" y="5717"/>
                </a:lnTo>
                <a:lnTo>
                  <a:pt x="474" y="5717"/>
                </a:lnTo>
                <a:cubicBezTo>
                  <a:pt x="212" y="5717"/>
                  <a:pt x="0" y="6165"/>
                  <a:pt x="0" y="6719"/>
                </a:cubicBezTo>
                <a:lnTo>
                  <a:pt x="0" y="20598"/>
                </a:lnTo>
                <a:cubicBezTo>
                  <a:pt x="0" y="21152"/>
                  <a:pt x="212" y="21600"/>
                  <a:pt x="474" y="21600"/>
                </a:cubicBezTo>
                <a:lnTo>
                  <a:pt x="21126" y="21600"/>
                </a:lnTo>
                <a:cubicBezTo>
                  <a:pt x="21388" y="21600"/>
                  <a:pt x="21600" y="21152"/>
                  <a:pt x="21600" y="20598"/>
                </a:cubicBezTo>
                <a:lnTo>
                  <a:pt x="21600" y="6719"/>
                </a:lnTo>
                <a:cubicBezTo>
                  <a:pt x="21600" y="6165"/>
                  <a:pt x="21388" y="5717"/>
                  <a:pt x="21126" y="5717"/>
                </a:cubicBezTo>
                <a:lnTo>
                  <a:pt x="7676" y="5717"/>
                </a:lnTo>
                <a:lnTo>
                  <a:pt x="7160" y="0"/>
                </a:lnTo>
                <a:close/>
              </a:path>
            </a:pathLst>
          </a:custGeom>
          <a:solidFill>
            <a:schemeClr val="accent3">
              <a:satOff val="18648"/>
              <a:lumOff val="5971"/>
            </a:scheme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a:defRPr sz="2400" b="1">
                <a:latin typeface="+mn-lt"/>
                <a:ea typeface="+mn-ea"/>
                <a:cs typeface="+mn-cs"/>
                <a:sym typeface="Helvetica"/>
              </a:defRPr>
            </a:lvl1pPr>
          </a:lstStyle>
          <a:p>
            <a:pPr algn="ctr" defTabSz="410751"/>
            <a:r>
              <a:rPr sz="1687" dirty="0">
                <a:latin typeface="Helvetica"/>
                <a:cs typeface="Helvetica"/>
              </a:rPr>
              <a:t>This is the RATIO of the actual energy emitted </a:t>
            </a:r>
            <a:r>
              <a:rPr lang="en-US" sz="1687" dirty="0">
                <a:latin typeface="Helvetica"/>
                <a:cs typeface="Helvetica"/>
              </a:rPr>
              <a:t>I </a:t>
            </a:r>
            <a:r>
              <a:rPr sz="1687" dirty="0">
                <a:latin typeface="Helvetica"/>
                <a:cs typeface="Helvetica"/>
              </a:rPr>
              <a:t>to that which a blackbody would emit</a:t>
            </a:r>
          </a:p>
        </p:txBody>
      </p:sp>
      <p:sp>
        <p:nvSpPr>
          <p:cNvPr id="2" name="Slide Number Placeholder 1"/>
          <p:cNvSpPr>
            <a:spLocks noGrp="1"/>
          </p:cNvSpPr>
          <p:nvPr>
            <p:ph type="sldNum" sz="quarter" idx="2"/>
          </p:nvPr>
        </p:nvSpPr>
        <p:spPr/>
        <p:txBody>
          <a:bodyPr/>
          <a:lstStyle/>
          <a:p>
            <a:pPr algn="ctr"/>
            <a:fld id="{86CB4B4D-7CA3-9044-876B-883B54F8677D}" type="slidenum">
              <a:rPr lang="uk-UA"/>
              <a:pPr algn="ctr"/>
              <a:t>16</a:t>
            </a:fld>
            <a:endParaRPr lang="uk-UA"/>
          </a:p>
        </p:txBody>
      </p:sp>
    </p:spTree>
    <p:extLst>
      <p:ext uri="{BB962C8B-B14F-4D97-AF65-F5344CB8AC3E}">
        <p14:creationId xmlns:p14="http://schemas.microsoft.com/office/powerpoint/2010/main" val="1575765909"/>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p:cNvSpPr>
          <p:nvPr>
            <p:ph type="title"/>
          </p:nvPr>
        </p:nvSpPr>
        <p:spPr>
          <a:prstGeom prst="rect">
            <a:avLst/>
          </a:prstGeom>
        </p:spPr>
        <p:txBody>
          <a:bodyPr/>
          <a:lstStyle>
            <a:lvl1pPr>
              <a:tabLst>
                <a:tab pos="584200" algn="l"/>
                <a:tab pos="1168400" algn="l"/>
                <a:tab pos="1765300" algn="l"/>
                <a:tab pos="2349500" algn="l"/>
                <a:tab pos="2946400" algn="l"/>
                <a:tab pos="3530600" algn="l"/>
                <a:tab pos="4127500" algn="l"/>
                <a:tab pos="4711700" algn="l"/>
                <a:tab pos="5308600" algn="l"/>
                <a:tab pos="5892800" algn="l"/>
                <a:tab pos="6477000" algn="l"/>
                <a:tab pos="7073900" algn="l"/>
                <a:tab pos="7658100" algn="l"/>
                <a:tab pos="8255000" algn="l"/>
                <a:tab pos="8839200" algn="l"/>
              </a:tabLst>
              <a:defRPr sz="5000">
                <a:solidFill>
                  <a:srgbClr val="0056D6"/>
                </a:solidFill>
                <a:latin typeface="+mn-lt"/>
                <a:ea typeface="+mn-ea"/>
                <a:cs typeface="+mn-cs"/>
                <a:sym typeface="Helvetica"/>
              </a:defRPr>
            </a:lvl1pPr>
          </a:lstStyle>
          <a:p>
            <a:r>
              <a:rPr dirty="0"/>
              <a:t>Greybodies: An approximation</a:t>
            </a:r>
          </a:p>
        </p:txBody>
      </p:sp>
      <p:pic>
        <p:nvPicPr>
          <p:cNvPr id="410" name="pasted-image.pdf"/>
          <p:cNvPicPr>
            <a:picLocks noChangeAspect="1"/>
          </p:cNvPicPr>
          <p:nvPr/>
        </p:nvPicPr>
        <p:blipFill>
          <a:blip r:embed="rId3"/>
          <a:srcRect t="13946" b="6210"/>
          <a:stretch>
            <a:fillRect/>
          </a:stretch>
        </p:blipFill>
        <p:spPr>
          <a:xfrm>
            <a:off x="117342" y="-31826"/>
            <a:ext cx="8600264" cy="6866726"/>
          </a:xfrm>
          <a:prstGeom prst="rect">
            <a:avLst/>
          </a:prstGeom>
          <a:ln w="12700">
            <a:miter lim="400000"/>
          </a:ln>
        </p:spPr>
      </p:pic>
      <p:sp>
        <p:nvSpPr>
          <p:cNvPr id="411" name="Shape 411"/>
          <p:cNvSpPr/>
          <p:nvPr/>
        </p:nvSpPr>
        <p:spPr>
          <a:xfrm>
            <a:off x="3414033" y="1014982"/>
            <a:ext cx="3332645" cy="3967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000">
                <a:latin typeface="+mn-lt"/>
                <a:ea typeface="+mn-ea"/>
                <a:cs typeface="+mn-cs"/>
                <a:sym typeface="Helvetica"/>
              </a:defRPr>
            </a:lvl1pPr>
          </a:lstStyle>
          <a:p>
            <a:pPr algn="ctr" defTabSz="410751"/>
            <a:r>
              <a:rPr sz="2109">
                <a:latin typeface="Helvetica"/>
                <a:cs typeface="Helvetica"/>
              </a:rPr>
              <a:t>Total blackbody flux (area):</a:t>
            </a:r>
          </a:p>
        </p:txBody>
      </p:sp>
      <p:sp>
        <p:nvSpPr>
          <p:cNvPr id="412" name="Shape 412"/>
          <p:cNvSpPr/>
          <p:nvPr/>
        </p:nvSpPr>
        <p:spPr>
          <a:xfrm>
            <a:off x="3644428" y="1806292"/>
            <a:ext cx="3433665" cy="104586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lgn="ctr" defTabSz="410751">
              <a:defRPr sz="3000">
                <a:solidFill>
                  <a:srgbClr val="2A8C23"/>
                </a:solidFill>
                <a:latin typeface="+mn-lt"/>
                <a:ea typeface="+mn-ea"/>
                <a:cs typeface="+mn-cs"/>
                <a:sym typeface="Helvetica"/>
              </a:defRPr>
            </a:pPr>
            <a:r>
              <a:rPr sz="2109">
                <a:solidFill>
                  <a:srgbClr val="2A8C23"/>
                </a:solidFill>
              </a:rPr>
              <a:t>This object only emits in the green wavenumber band. Green Area is 95 W/m</a:t>
            </a:r>
            <a:r>
              <a:rPr sz="2109" baseline="31999">
                <a:solidFill>
                  <a:srgbClr val="2A8C23"/>
                </a:solidFill>
              </a:rPr>
              <a:t>2</a:t>
            </a:r>
            <a:r>
              <a:rPr sz="2109">
                <a:solidFill>
                  <a:srgbClr val="2A8C23"/>
                </a:solidFill>
              </a:rPr>
              <a:t> </a:t>
            </a:r>
          </a:p>
        </p:txBody>
      </p:sp>
      <p:sp>
        <p:nvSpPr>
          <p:cNvPr id="413" name="Shape 413"/>
          <p:cNvSpPr/>
          <p:nvPr/>
        </p:nvSpPr>
        <p:spPr>
          <a:xfrm>
            <a:off x="4134252" y="3040855"/>
            <a:ext cx="3315011" cy="72128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a:defRPr sz="3000">
                <a:latin typeface="+mn-lt"/>
                <a:ea typeface="+mn-ea"/>
                <a:cs typeface="+mn-cs"/>
                <a:sym typeface="Helvetica"/>
              </a:defRPr>
            </a:pPr>
            <a:r>
              <a:rPr sz="2109"/>
              <a:t>The greybody emissivity is:</a:t>
            </a:r>
          </a:p>
          <a:p>
            <a:pPr algn="ctr" defTabSz="410751">
              <a:defRPr sz="3000">
                <a:latin typeface="+mn-lt"/>
                <a:ea typeface="+mn-ea"/>
                <a:cs typeface="+mn-cs"/>
                <a:sym typeface="Helvetica"/>
              </a:defRPr>
            </a:pPr>
            <a:r>
              <a:rPr sz="2109"/>
              <a:t>ε = 95/188 = 0.5</a:t>
            </a:r>
          </a:p>
        </p:txBody>
      </p:sp>
      <p:sp>
        <p:nvSpPr>
          <p:cNvPr id="414" name="Shape 414"/>
          <p:cNvSpPr/>
          <p:nvPr/>
        </p:nvSpPr>
        <p:spPr>
          <a:xfrm>
            <a:off x="1491236" y="5749806"/>
            <a:ext cx="771046" cy="28847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000" b="1">
                <a:latin typeface="+mn-lt"/>
                <a:ea typeface="+mn-ea"/>
                <a:cs typeface="+mn-cs"/>
                <a:sym typeface="Helvetica"/>
              </a:defRPr>
            </a:lvl1pPr>
          </a:lstStyle>
          <a:p>
            <a:pPr algn="ctr" defTabSz="410751"/>
            <a:r>
              <a:rPr sz="1406">
                <a:latin typeface="Helvetica"/>
                <a:cs typeface="Helvetica"/>
              </a:rPr>
              <a:t>T=240 K</a:t>
            </a:r>
          </a:p>
        </p:txBody>
      </p:sp>
      <p:sp>
        <p:nvSpPr>
          <p:cNvPr id="2" name="Slide Number Placeholder 1"/>
          <p:cNvSpPr>
            <a:spLocks noGrp="1"/>
          </p:cNvSpPr>
          <p:nvPr>
            <p:ph type="sldNum" sz="quarter" idx="2"/>
          </p:nvPr>
        </p:nvSpPr>
        <p:spPr/>
        <p:txBody>
          <a:bodyPr/>
          <a:lstStyle/>
          <a:p>
            <a:pPr algn="ctr"/>
            <a:fld id="{86CB4B4D-7CA3-9044-876B-883B54F8677D}" type="slidenum">
              <a:rPr lang="uk-UA"/>
              <a:pPr algn="ctr"/>
              <a:t>17</a:t>
            </a:fld>
            <a:endParaRPr lang="uk-UA"/>
          </a:p>
        </p:txBody>
      </p:sp>
    </p:spTree>
    <p:extLst>
      <p:ext uri="{BB962C8B-B14F-4D97-AF65-F5344CB8AC3E}">
        <p14:creationId xmlns:p14="http://schemas.microsoft.com/office/powerpoint/2010/main" val="378854932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8" name="Group 418"/>
          <p:cNvGrpSpPr/>
          <p:nvPr/>
        </p:nvGrpSpPr>
        <p:grpSpPr>
          <a:xfrm>
            <a:off x="83995" y="528926"/>
            <a:ext cx="8618702" cy="6351787"/>
            <a:chOff x="0" y="784397"/>
            <a:chExt cx="12257708" cy="9033650"/>
          </a:xfrm>
        </p:grpSpPr>
        <p:pic>
          <p:nvPicPr>
            <p:cNvPr id="416" name="pasted-image.pdf"/>
            <p:cNvPicPr>
              <a:picLocks noChangeAspect="1"/>
            </p:cNvPicPr>
            <p:nvPr/>
          </p:nvPicPr>
          <p:blipFill>
            <a:blip r:embed="rId3"/>
            <a:srcRect t="20596" b="5705"/>
            <a:stretch>
              <a:fillRect/>
            </a:stretch>
          </p:blipFill>
          <p:spPr>
            <a:xfrm>
              <a:off x="0" y="784397"/>
              <a:ext cx="12257709" cy="9033652"/>
            </a:xfrm>
            <a:prstGeom prst="rect">
              <a:avLst/>
            </a:prstGeom>
            <a:ln w="12700" cap="flat">
              <a:noFill/>
              <a:miter lim="400000"/>
            </a:ln>
            <a:effectLst/>
          </p:spPr>
        </p:pic>
        <p:sp>
          <p:nvSpPr>
            <p:cNvPr id="417" name="Shape 417"/>
            <p:cNvSpPr/>
            <p:nvPr/>
          </p:nvSpPr>
          <p:spPr>
            <a:xfrm>
              <a:off x="6944020" y="5281646"/>
              <a:ext cx="2856377" cy="558239"/>
            </a:xfrm>
            <a:prstGeom prst="rect">
              <a:avLst/>
            </a:prstGeom>
            <a:solidFill>
              <a:srgbClr val="E5E5E5"/>
            </a:solidFill>
            <a:ln w="12700" cap="flat">
              <a:noFill/>
              <a:miter lim="400000"/>
            </a:ln>
            <a:effectLst/>
          </p:spPr>
          <p:txBody>
            <a:bodyPr wrap="square" lIns="35719" tIns="35719" rIns="35719" bIns="35719" numCol="1" anchor="ctr">
              <a:noAutofit/>
            </a:bodyPr>
            <a:lstStyle/>
            <a:p>
              <a:pPr algn="ctr" defTabSz="410751">
                <a:defRPr sz="2400">
                  <a:solidFill>
                    <a:srgbClr val="FFFFFF"/>
                  </a:solidFill>
                </a:defRPr>
              </a:pPr>
              <a:endParaRPr sz="1687">
                <a:solidFill>
                  <a:srgbClr val="FFFFFF"/>
                </a:solidFill>
                <a:latin typeface="Helvetica Light"/>
                <a:sym typeface="Helvetica Light"/>
              </a:endParaRPr>
            </a:p>
          </p:txBody>
        </p:sp>
      </p:grpSp>
      <p:sp>
        <p:nvSpPr>
          <p:cNvPr id="420" name="Shape 420"/>
          <p:cNvSpPr/>
          <p:nvPr/>
        </p:nvSpPr>
        <p:spPr>
          <a:xfrm>
            <a:off x="1491236" y="5749806"/>
            <a:ext cx="771046" cy="28847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000" b="1">
                <a:latin typeface="+mn-lt"/>
                <a:ea typeface="+mn-ea"/>
                <a:cs typeface="+mn-cs"/>
                <a:sym typeface="Helvetica"/>
              </a:defRPr>
            </a:lvl1pPr>
          </a:lstStyle>
          <a:p>
            <a:pPr algn="ctr" defTabSz="410751"/>
            <a:r>
              <a:rPr sz="1406">
                <a:latin typeface="Helvetica"/>
                <a:cs typeface="Helvetica"/>
              </a:rPr>
              <a:t>T=300 K</a:t>
            </a:r>
          </a:p>
        </p:txBody>
      </p:sp>
      <p:sp>
        <p:nvSpPr>
          <p:cNvPr id="421" name="Shape 421"/>
          <p:cNvSpPr/>
          <p:nvPr/>
        </p:nvSpPr>
        <p:spPr>
          <a:xfrm>
            <a:off x="3414033" y="1014982"/>
            <a:ext cx="3332645" cy="3967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000">
                <a:latin typeface="+mn-lt"/>
                <a:ea typeface="+mn-ea"/>
                <a:cs typeface="+mn-cs"/>
                <a:sym typeface="Helvetica"/>
              </a:defRPr>
            </a:lvl1pPr>
          </a:lstStyle>
          <a:p>
            <a:pPr algn="ctr" defTabSz="410751"/>
            <a:r>
              <a:rPr sz="2109">
                <a:latin typeface="Helvetica"/>
                <a:cs typeface="Helvetica"/>
              </a:rPr>
              <a:t>Total blackbody flux (area):</a:t>
            </a:r>
          </a:p>
        </p:txBody>
      </p:sp>
      <p:sp>
        <p:nvSpPr>
          <p:cNvPr id="422" name="Shape 422"/>
          <p:cNvSpPr/>
          <p:nvPr/>
        </p:nvSpPr>
        <p:spPr>
          <a:xfrm>
            <a:off x="3644428" y="1806292"/>
            <a:ext cx="3756827" cy="104586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lgn="ctr" defTabSz="410751">
              <a:defRPr sz="3000">
                <a:solidFill>
                  <a:srgbClr val="2A8C23"/>
                </a:solidFill>
                <a:latin typeface="+mn-lt"/>
                <a:ea typeface="+mn-ea"/>
                <a:cs typeface="+mn-cs"/>
                <a:sym typeface="Helvetica"/>
              </a:defRPr>
            </a:pPr>
            <a:r>
              <a:rPr sz="2109">
                <a:solidFill>
                  <a:srgbClr val="2A8C23"/>
                </a:solidFill>
              </a:rPr>
              <a:t>This object only emits in the green wavenumber band. Green Area is 227 W/m</a:t>
            </a:r>
            <a:r>
              <a:rPr sz="2109" baseline="31999">
                <a:solidFill>
                  <a:srgbClr val="2A8C23"/>
                </a:solidFill>
              </a:rPr>
              <a:t>2</a:t>
            </a:r>
            <a:r>
              <a:rPr sz="2109">
                <a:solidFill>
                  <a:srgbClr val="2A8C23"/>
                </a:solidFill>
              </a:rPr>
              <a:t> </a:t>
            </a:r>
          </a:p>
        </p:txBody>
      </p:sp>
      <p:sp>
        <p:nvSpPr>
          <p:cNvPr id="423" name="Shape 423"/>
          <p:cNvSpPr/>
          <p:nvPr/>
        </p:nvSpPr>
        <p:spPr>
          <a:xfrm>
            <a:off x="4134252" y="3040855"/>
            <a:ext cx="3315011" cy="72128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a:defRPr sz="3000">
                <a:latin typeface="+mn-lt"/>
                <a:ea typeface="+mn-ea"/>
                <a:cs typeface="+mn-cs"/>
                <a:sym typeface="Helvetica"/>
              </a:defRPr>
            </a:pPr>
            <a:r>
              <a:rPr sz="2109"/>
              <a:t>The greybody emissivity is:</a:t>
            </a:r>
          </a:p>
          <a:p>
            <a:pPr algn="ctr" defTabSz="410751">
              <a:defRPr sz="3000">
                <a:latin typeface="+mn-lt"/>
                <a:ea typeface="+mn-ea"/>
                <a:cs typeface="+mn-cs"/>
                <a:sym typeface="Helvetica"/>
              </a:defRPr>
            </a:pPr>
            <a:r>
              <a:rPr sz="2109"/>
              <a:t>ε = 227/460 = 0.5</a:t>
            </a:r>
          </a:p>
        </p:txBody>
      </p:sp>
      <p:sp>
        <p:nvSpPr>
          <p:cNvPr id="424" name="Shape 424"/>
          <p:cNvSpPr/>
          <p:nvPr/>
        </p:nvSpPr>
        <p:spPr>
          <a:xfrm>
            <a:off x="5322582" y="1419624"/>
            <a:ext cx="1585371" cy="34265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ctr" defTabSz="410751">
              <a:defRPr sz="2500" i="1">
                <a:latin typeface="Times New Roman"/>
                <a:ea typeface="Times New Roman"/>
                <a:cs typeface="Times New Roman"/>
                <a:sym typeface="Times New Roman"/>
              </a:defRPr>
            </a:pPr>
            <a:r>
              <a:rPr sz="1758" i="1">
                <a:latin typeface="Times New Roman"/>
                <a:cs typeface="Times New Roman"/>
                <a:sym typeface="Times New Roman"/>
              </a:rPr>
              <a:t>σT</a:t>
            </a:r>
            <a:r>
              <a:rPr sz="1758" i="1" baseline="31999">
                <a:latin typeface="Times New Roman"/>
                <a:cs typeface="Times New Roman"/>
                <a:sym typeface="Times New Roman"/>
              </a:rPr>
              <a:t>4</a:t>
            </a:r>
            <a:r>
              <a:rPr sz="1758" i="1">
                <a:latin typeface="Times New Roman"/>
                <a:cs typeface="Times New Roman"/>
                <a:sym typeface="Times New Roman"/>
              </a:rPr>
              <a:t> = 460 W/m</a:t>
            </a:r>
            <a:r>
              <a:rPr sz="1758" i="1" baseline="31999">
                <a:latin typeface="Times New Roman"/>
                <a:cs typeface="Times New Roman"/>
                <a:sym typeface="Times New Roman"/>
              </a:rPr>
              <a:t>2</a:t>
            </a:r>
            <a:r>
              <a:rPr sz="1758" i="1">
                <a:latin typeface="Times New Roman"/>
                <a:cs typeface="Times New Roman"/>
                <a:sym typeface="Times New Roman"/>
              </a:rPr>
              <a:t> </a:t>
            </a:r>
          </a:p>
        </p:txBody>
      </p:sp>
      <p:sp>
        <p:nvSpPr>
          <p:cNvPr id="425" name="Shape 425"/>
          <p:cNvSpPr/>
          <p:nvPr/>
        </p:nvSpPr>
        <p:spPr>
          <a:xfrm>
            <a:off x="1307753" y="5681989"/>
            <a:ext cx="1138010" cy="424110"/>
          </a:xfrm>
          <a:prstGeom prst="ellipse">
            <a:avLst/>
          </a:prstGeom>
          <a:ln w="76200">
            <a:solidFill>
              <a:schemeClr val="accent4"/>
            </a:solidFill>
            <a:miter lim="400000"/>
          </a:ln>
        </p:spPr>
        <p:txBody>
          <a:bodyPr lIns="35719" tIns="35719" rIns="35719" bIns="35719" anchor="ctr"/>
          <a:lstStyle/>
          <a:p>
            <a:pPr algn="ctr" defTabSz="410751">
              <a:defRPr sz="2400"/>
            </a:pPr>
            <a:endParaRPr sz="1687">
              <a:latin typeface="Helvetica Light"/>
              <a:sym typeface="Helvetica Light"/>
            </a:endParaRPr>
          </a:p>
        </p:txBody>
      </p:sp>
      <p:sp>
        <p:nvSpPr>
          <p:cNvPr id="426" name="Shape 426"/>
          <p:cNvSpPr/>
          <p:nvPr/>
        </p:nvSpPr>
        <p:spPr>
          <a:xfrm>
            <a:off x="1068637" y="58999"/>
            <a:ext cx="7006727" cy="50488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4000">
                <a:latin typeface="+mn-lt"/>
                <a:ea typeface="+mn-ea"/>
                <a:cs typeface="+mn-cs"/>
                <a:sym typeface="Helvetica"/>
              </a:defRPr>
            </a:lvl1pPr>
          </a:lstStyle>
          <a:p>
            <a:pPr algn="ctr" defTabSz="410751"/>
            <a:r>
              <a:rPr sz="2812">
                <a:latin typeface="Helvetica"/>
                <a:cs typeface="Helvetica"/>
              </a:rPr>
              <a:t>Emissivity is NOT a function of temperature</a:t>
            </a:r>
          </a:p>
        </p:txBody>
      </p:sp>
      <p:sp>
        <p:nvSpPr>
          <p:cNvPr id="2" name="Slide Number Placeholder 1"/>
          <p:cNvSpPr>
            <a:spLocks noGrp="1"/>
          </p:cNvSpPr>
          <p:nvPr>
            <p:ph type="sldNum" sz="quarter" idx="2"/>
          </p:nvPr>
        </p:nvSpPr>
        <p:spPr/>
        <p:txBody>
          <a:bodyPr/>
          <a:lstStyle/>
          <a:p>
            <a:pPr algn="ctr"/>
            <a:fld id="{86CB4B4D-7CA3-9044-876B-883B54F8677D}" type="slidenum">
              <a:rPr lang="uk-UA"/>
              <a:pPr algn="ctr"/>
              <a:t>18</a:t>
            </a:fld>
            <a:endParaRPr lang="uk-UA"/>
          </a:p>
        </p:txBody>
      </p:sp>
    </p:spTree>
    <p:extLst>
      <p:ext uri="{BB962C8B-B14F-4D97-AF65-F5344CB8AC3E}">
        <p14:creationId xmlns:p14="http://schemas.microsoft.com/office/powerpoint/2010/main" val="292529768"/>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789134" y="193086"/>
            <a:ext cx="5968622" cy="821122"/>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5200" dirty="0">
                <a:solidFill>
                  <a:srgbClr val="0433FF"/>
                </a:solidFill>
                <a:uFill>
                  <a:solidFill>
                    <a:srgbClr val="0433FF"/>
                  </a:solidFill>
                </a:uFill>
              </a:rPr>
              <a:t>Grey body radiation</a:t>
            </a:r>
            <a:endParaRPr sz="5200" dirty="0">
              <a:solidFill>
                <a:srgbClr val="0433FF"/>
              </a:solidFill>
              <a:uFill>
                <a:solidFill>
                  <a:srgbClr val="0433FF"/>
                </a:solidFill>
              </a:uFill>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19</a:t>
            </a:fld>
            <a:endParaRPr lang="uk-UA"/>
          </a:p>
        </p:txBody>
      </p:sp>
      <p:sp>
        <p:nvSpPr>
          <p:cNvPr id="5" name="Shape 450"/>
          <p:cNvSpPr/>
          <p:nvPr/>
        </p:nvSpPr>
        <p:spPr>
          <a:xfrm>
            <a:off x="636790" y="5453380"/>
            <a:ext cx="3480724" cy="78457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True</a:t>
            </a:r>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False</a:t>
            </a:r>
          </a:p>
        </p:txBody>
      </p:sp>
      <p:sp>
        <p:nvSpPr>
          <p:cNvPr id="3" name="Rectangle 2"/>
          <p:cNvSpPr/>
          <p:nvPr/>
        </p:nvSpPr>
        <p:spPr>
          <a:xfrm>
            <a:off x="486422" y="4683854"/>
            <a:ext cx="8333372" cy="493084"/>
          </a:xfrm>
          <a:prstGeom prst="rect">
            <a:avLst/>
          </a:prstGeom>
        </p:spPr>
        <p:txBody>
          <a:bodyPr wrap="none">
            <a:spAutoFit/>
          </a:bodyPr>
          <a:lstStyle/>
          <a:p>
            <a:pPr marL="36867" marR="36867" defTabSz="419100">
              <a:lnSpc>
                <a:spcPct val="93000"/>
              </a:lnSpc>
              <a:spcBef>
                <a:spcPts val="1300"/>
              </a:spcBef>
              <a:buSzPct val="100000"/>
              <a:defRPr sz="1800">
                <a:uFill>
                  <a:solidFill>
                    <a:srgbClr val="000000"/>
                  </a:solidFill>
                </a:uFill>
                <a:latin typeface="+mn-lt"/>
                <a:ea typeface="+mn-ea"/>
                <a:cs typeface="+mn-cs"/>
                <a:sym typeface="Arial"/>
              </a:defRPr>
            </a:pPr>
            <a:r>
              <a:rPr lang="en-US" sz="2800" dirty="0">
                <a:uFill>
                  <a:solidFill>
                    <a:srgbClr val="000000"/>
                  </a:solidFill>
                </a:uFill>
                <a:sym typeface="Arial"/>
              </a:rPr>
              <a:t>The emissivity of a gray body must be less than 1.</a:t>
            </a:r>
          </a:p>
        </p:txBody>
      </p:sp>
      <p:grpSp>
        <p:nvGrpSpPr>
          <p:cNvPr id="7" name="Group 6"/>
          <p:cNvGrpSpPr/>
          <p:nvPr/>
        </p:nvGrpSpPr>
        <p:grpSpPr>
          <a:xfrm>
            <a:off x="2315382" y="1800533"/>
            <a:ext cx="4293236" cy="2760317"/>
            <a:chOff x="4352001" y="3169173"/>
            <a:chExt cx="4293236" cy="2760317"/>
          </a:xfrm>
        </p:grpSpPr>
        <p:pic>
          <p:nvPicPr>
            <p:cNvPr id="8" name="Picture 7"/>
            <p:cNvPicPr>
              <a:picLocks noChangeAspect="1"/>
            </p:cNvPicPr>
            <p:nvPr/>
          </p:nvPicPr>
          <p:blipFill rotWithShape="1">
            <a:blip r:embed="rId3"/>
            <a:srcRect t="39959" b="13826"/>
            <a:stretch/>
          </p:blipFill>
          <p:spPr>
            <a:xfrm>
              <a:off x="4352001" y="3169173"/>
              <a:ext cx="4293236" cy="2760317"/>
            </a:xfrm>
            <a:prstGeom prst="rect">
              <a:avLst/>
            </a:prstGeom>
          </p:spPr>
        </p:pic>
        <p:sp>
          <p:nvSpPr>
            <p:cNvPr id="9" name="TextBox 8"/>
            <p:cNvSpPr txBox="1"/>
            <p:nvPr/>
          </p:nvSpPr>
          <p:spPr>
            <a:xfrm>
              <a:off x="6259484" y="3719052"/>
              <a:ext cx="1537854" cy="3180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actual body</a:t>
              </a:r>
              <a:endParaRPr kumimoji="0" lang="en-US" sz="1400" b="0" i="0" u="none" strike="noStrike" cap="none" spc="0" normalizeH="0" baseline="0" dirty="0">
                <a:ln>
                  <a:noFill/>
                </a:ln>
                <a:solidFill>
                  <a:srgbClr val="000000"/>
                </a:solidFill>
                <a:effectLst/>
                <a:uFillTx/>
                <a:sym typeface="Helvetica"/>
              </a:endParaRPr>
            </a:p>
          </p:txBody>
        </p:sp>
      </p:grpSp>
    </p:spTree>
    <p:extLst>
      <p:ext uri="{BB962C8B-B14F-4D97-AF65-F5344CB8AC3E}">
        <p14:creationId xmlns:p14="http://schemas.microsoft.com/office/powerpoint/2010/main" val="1685048165"/>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481563" y="259587"/>
            <a:ext cx="8028480" cy="105015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4000" dirty="0">
                <a:solidFill>
                  <a:srgbClr val="0433FF"/>
                </a:solidFill>
                <a:uFill>
                  <a:solidFill>
                    <a:srgbClr val="0433FF"/>
                  </a:solidFill>
                </a:uFill>
              </a:rPr>
              <a:t>R&amp;R:  </a:t>
            </a:r>
          </a:p>
          <a:p>
            <a:pPr>
              <a:defRPr sz="1400">
                <a:solidFill>
                  <a:srgbClr val="000000"/>
                </a:solidFill>
                <a:uFill>
                  <a:solidFill>
                    <a:srgbClr val="000000"/>
                  </a:solidFill>
                </a:uFill>
              </a:defRPr>
            </a:pPr>
            <a:r>
              <a:rPr lang="en-US" sz="2800" dirty="0">
                <a:solidFill>
                  <a:schemeClr val="tx1"/>
                </a:solidFill>
                <a:uFill>
                  <a:solidFill>
                    <a:srgbClr val="0433FF"/>
                  </a:solidFill>
                </a:uFill>
              </a:rPr>
              <a:t>Power</a:t>
            </a:r>
            <a:r>
              <a:rPr lang="en-US" sz="2800" dirty="0">
                <a:solidFill>
                  <a:schemeClr val="tx1"/>
                </a:solidFill>
              </a:rPr>
              <a:t>, Energy flux, black bodies and gray bodies</a:t>
            </a:r>
            <a:endParaRPr sz="2800" dirty="0">
              <a:solidFill>
                <a:schemeClr val="tx1"/>
              </a:solidFill>
              <a:uFill>
                <a:solidFill>
                  <a:srgbClr val="0433FF"/>
                </a:solidFill>
              </a:uFill>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a:t>
            </a:fld>
            <a:endParaRPr lang="uk-UA"/>
          </a:p>
        </p:txBody>
      </p:sp>
      <p:grpSp>
        <p:nvGrpSpPr>
          <p:cNvPr id="6" name="Group 5"/>
          <p:cNvGrpSpPr/>
          <p:nvPr/>
        </p:nvGrpSpPr>
        <p:grpSpPr>
          <a:xfrm>
            <a:off x="789134" y="2647543"/>
            <a:ext cx="4349473" cy="3244042"/>
            <a:chOff x="789134" y="2647543"/>
            <a:chExt cx="4349473" cy="3244042"/>
          </a:xfrm>
        </p:grpSpPr>
        <p:pic>
          <p:nvPicPr>
            <p:cNvPr id="4" name="Picture 3"/>
            <p:cNvPicPr>
              <a:picLocks noChangeAspect="1"/>
            </p:cNvPicPr>
            <p:nvPr/>
          </p:nvPicPr>
          <p:blipFill>
            <a:blip r:embed="rId3"/>
            <a:stretch>
              <a:fillRect/>
            </a:stretch>
          </p:blipFill>
          <p:spPr>
            <a:xfrm>
              <a:off x="789134" y="2647543"/>
              <a:ext cx="4349473" cy="3244042"/>
            </a:xfrm>
            <a:prstGeom prst="rect">
              <a:avLst/>
            </a:prstGeom>
          </p:spPr>
        </p:pic>
        <p:sp>
          <p:nvSpPr>
            <p:cNvPr id="3" name="TextBox 2"/>
            <p:cNvSpPr txBox="1"/>
            <p:nvPr/>
          </p:nvSpPr>
          <p:spPr>
            <a:xfrm>
              <a:off x="914401" y="4154383"/>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Short</a:t>
              </a:r>
            </a:p>
          </p:txBody>
        </p:sp>
        <p:sp>
          <p:nvSpPr>
            <p:cNvPr id="8" name="TextBox 7"/>
            <p:cNvSpPr txBox="1"/>
            <p:nvPr/>
          </p:nvSpPr>
          <p:spPr>
            <a:xfrm>
              <a:off x="3147337" y="3672404"/>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Grande</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9" name="TextBox 8"/>
            <p:cNvSpPr txBox="1"/>
            <p:nvPr/>
          </p:nvSpPr>
          <p:spPr>
            <a:xfrm>
              <a:off x="2002952" y="3949497"/>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Tall</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0" name="TextBox 9"/>
            <p:cNvSpPr txBox="1"/>
            <p:nvPr/>
          </p:nvSpPr>
          <p:spPr>
            <a:xfrm>
              <a:off x="4184603" y="3438842"/>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Vente</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grpSp>
      <p:sp>
        <p:nvSpPr>
          <p:cNvPr id="7" name="Rectangle 6"/>
          <p:cNvSpPr/>
          <p:nvPr/>
        </p:nvSpPr>
        <p:spPr>
          <a:xfrm>
            <a:off x="610866" y="6163270"/>
            <a:ext cx="7530267" cy="349968"/>
          </a:xfrm>
          <a:prstGeom prst="rect">
            <a:avLst/>
          </a:prstGeom>
        </p:spPr>
        <p:txBody>
          <a:bodyPr wrap="none">
            <a:spAutoFit/>
          </a:bodyPr>
          <a:lstStyle/>
          <a:p>
            <a:pPr marL="396867" marR="36867" lvl="0" indent="-360000" defTabSz="419100" hangingPunct="1">
              <a:lnSpc>
                <a:spcPct val="93000"/>
              </a:lnSpc>
              <a:spcBef>
                <a:spcPts val="1300"/>
              </a:spcBef>
              <a:buSzPct val="100000"/>
              <a:defRPr sz="1800">
                <a:uFill>
                  <a:solidFill>
                    <a:srgbClr val="000000"/>
                  </a:solidFill>
                </a:uFill>
                <a:latin typeface="+mn-lt"/>
                <a:ea typeface="+mn-ea"/>
                <a:cs typeface="+mn-cs"/>
                <a:sym typeface="Arial"/>
              </a:defRPr>
            </a:pPr>
            <a:r>
              <a:rPr lang="en-US" dirty="0">
                <a:uFill>
                  <a:solidFill>
                    <a:srgbClr val="000000"/>
                  </a:solidFill>
                </a:uFill>
                <a:sym typeface="Arial"/>
              </a:rPr>
              <a:t>Assume the initial temperature of the coffee, </a:t>
            </a:r>
            <a:r>
              <a:rPr lang="en-US" i="1" dirty="0">
                <a:uFill>
                  <a:solidFill>
                    <a:srgbClr val="000000"/>
                  </a:solidFill>
                </a:uFill>
                <a:sym typeface="Arial"/>
              </a:rPr>
              <a:t>T</a:t>
            </a:r>
            <a:r>
              <a:rPr lang="en-US" dirty="0">
                <a:uFill>
                  <a:solidFill>
                    <a:srgbClr val="000000"/>
                  </a:solidFill>
                </a:uFill>
                <a:sym typeface="Arial"/>
              </a:rPr>
              <a:t>, is the same in each cup</a:t>
            </a:r>
          </a:p>
        </p:txBody>
      </p:sp>
    </p:spTree>
    <p:extLst>
      <p:ext uri="{BB962C8B-B14F-4D97-AF65-F5344CB8AC3E}">
        <p14:creationId xmlns:p14="http://schemas.microsoft.com/office/powerpoint/2010/main" val="306639247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789134" y="193086"/>
            <a:ext cx="6449522" cy="821122"/>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5200" dirty="0">
                <a:solidFill>
                  <a:srgbClr val="0433FF"/>
                </a:solidFill>
                <a:uFill>
                  <a:solidFill>
                    <a:srgbClr val="0433FF"/>
                  </a:solidFill>
                </a:uFill>
              </a:rPr>
              <a:t>Black vs. grey bodies</a:t>
            </a:r>
            <a:endParaRPr sz="5200" dirty="0">
              <a:solidFill>
                <a:srgbClr val="0433FF"/>
              </a:solidFill>
              <a:uFill>
                <a:solidFill>
                  <a:srgbClr val="0433FF"/>
                </a:solidFill>
              </a:uFill>
            </a:endParaRPr>
          </a:p>
        </p:txBody>
      </p:sp>
      <p:sp>
        <p:nvSpPr>
          <p:cNvPr id="450" name="Shape 450"/>
          <p:cNvSpPr/>
          <p:nvPr/>
        </p:nvSpPr>
        <p:spPr>
          <a:xfrm>
            <a:off x="174462" y="4087025"/>
            <a:ext cx="8753642" cy="239245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7" marR="36867" defTabSz="419100">
              <a:lnSpc>
                <a:spcPct val="93000"/>
              </a:lnSpc>
              <a:spcBef>
                <a:spcPts val="1300"/>
              </a:spcBef>
              <a:buSzPct val="100000"/>
              <a:defRPr sz="1800">
                <a:uFill>
                  <a:solidFill>
                    <a:srgbClr val="000000"/>
                  </a:solidFill>
                </a:uFill>
                <a:latin typeface="+mn-lt"/>
                <a:ea typeface="+mn-ea"/>
                <a:cs typeface="+mn-cs"/>
                <a:sym typeface="Arial"/>
              </a:defRPr>
            </a:pPr>
            <a:r>
              <a:rPr lang="en-US" sz="2400" dirty="0">
                <a:uFill>
                  <a:solidFill>
                    <a:srgbClr val="000000"/>
                  </a:solidFill>
                </a:uFill>
                <a:sym typeface="Arial"/>
              </a:rPr>
              <a:t>What is the point of the </a:t>
            </a:r>
            <a:r>
              <a:rPr lang="en-US" sz="2400" dirty="0" err="1">
                <a:uFill>
                  <a:solidFill>
                    <a:srgbClr val="000000"/>
                  </a:solidFill>
                </a:uFill>
                <a:sym typeface="Arial"/>
              </a:rPr>
              <a:t>greybody</a:t>
            </a:r>
            <a:r>
              <a:rPr lang="en-US" sz="2400" dirty="0">
                <a:uFill>
                  <a:solidFill>
                    <a:srgbClr val="000000"/>
                  </a:solidFill>
                </a:uFill>
                <a:sym typeface="Arial"/>
              </a:rPr>
              <a:t> approximation?  We get to ignore the details of the complex absorption/emission bands, and approximate their effect by a single number, the </a:t>
            </a:r>
            <a:r>
              <a:rPr lang="en-US" sz="2400" dirty="0" err="1">
                <a:uFill>
                  <a:solidFill>
                    <a:srgbClr val="000000"/>
                  </a:solidFill>
                </a:uFill>
                <a:sym typeface="Arial"/>
              </a:rPr>
              <a:t>greybody</a:t>
            </a:r>
            <a:r>
              <a:rPr lang="en-US" sz="2400" dirty="0">
                <a:uFill>
                  <a:solidFill>
                    <a:srgbClr val="000000"/>
                  </a:solidFill>
                </a:uFill>
                <a:sym typeface="Arial"/>
              </a:rPr>
              <a:t> emissivity </a:t>
            </a:r>
            <a:r>
              <a:rPr lang="en-US" sz="3200" dirty="0">
                <a:uFill>
                  <a:solidFill>
                    <a:srgbClr val="000000"/>
                  </a:solidFill>
                </a:uFill>
                <a:latin typeface="Symbol" panose="05050102010706020507" pitchFamily="18" charset="2"/>
                <a:sym typeface="Arial"/>
              </a:rPr>
              <a:t>e.  </a:t>
            </a:r>
            <a:r>
              <a:rPr lang="en-US" sz="2400" dirty="0">
                <a:uFill>
                  <a:solidFill>
                    <a:srgbClr val="000000"/>
                  </a:solidFill>
                </a:uFill>
                <a:latin typeface="+mn-lt"/>
                <a:sym typeface="Arial"/>
              </a:rPr>
              <a:t>In climate models the radiation calculations typically use about 20-30 bands spanning the long and short wavelengths.</a:t>
            </a:r>
            <a:r>
              <a:rPr lang="en-US" sz="3200" dirty="0">
                <a:uFill>
                  <a:solidFill>
                    <a:srgbClr val="000000"/>
                  </a:solidFill>
                </a:uFill>
                <a:latin typeface="Symbol" panose="05050102010706020507" pitchFamily="18" charset="2"/>
                <a:sym typeface="Arial"/>
              </a:rPr>
              <a:t>  </a:t>
            </a:r>
            <a:endParaRPr lang="en-US" sz="2400" dirty="0">
              <a:solidFill>
                <a:srgbClr val="C00000"/>
              </a:solidFill>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20</a:t>
            </a:fld>
            <a:endParaRPr lang="uk-UA"/>
          </a:p>
        </p:txBody>
      </p:sp>
      <p:pic>
        <p:nvPicPr>
          <p:cNvPr id="5" name="Picture 4"/>
          <p:cNvPicPr>
            <a:picLocks noChangeAspect="1"/>
          </p:cNvPicPr>
          <p:nvPr/>
        </p:nvPicPr>
        <p:blipFill rotWithShape="1">
          <a:blip r:embed="rId3"/>
          <a:srcRect t="39959" b="13826"/>
          <a:stretch/>
        </p:blipFill>
        <p:spPr>
          <a:xfrm>
            <a:off x="2157440" y="1326708"/>
            <a:ext cx="4293236" cy="2760317"/>
          </a:xfrm>
          <a:prstGeom prst="rect">
            <a:avLst/>
          </a:prstGeom>
        </p:spPr>
      </p:pic>
    </p:spTree>
    <p:extLst>
      <p:ext uri="{BB962C8B-B14F-4D97-AF65-F5344CB8AC3E}">
        <p14:creationId xmlns:p14="http://schemas.microsoft.com/office/powerpoint/2010/main" val="70179357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world in the infrared</a:t>
            </a:r>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a:hlinkClick r:id="rId2"/>
              </a:rPr>
              <a:t>IR vs. visible video</a:t>
            </a:r>
            <a:endParaRPr lang="en-US" dirty="0"/>
          </a:p>
          <a:p>
            <a:pPr marL="457200" indent="-457200">
              <a:buFont typeface="Arial" panose="020B0604020202020204" pitchFamily="34" charset="0"/>
              <a:buChar char="•"/>
            </a:pPr>
            <a:r>
              <a:rPr lang="en-US" dirty="0"/>
              <a:t>Crucial point – at 2:30 he puts a sheet of paper (cold) over his face (hot) – note that the paper absorbs the IR flux from his face and emits much less – it is absorbing radiation and heating up.  This is the definition of the greenhouse effect.</a:t>
            </a:r>
          </a:p>
        </p:txBody>
      </p:sp>
      <p:sp>
        <p:nvSpPr>
          <p:cNvPr id="4" name="Slide Number Placeholder 3"/>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242863288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story so far:</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a:t>The atmosphere absorbs and emits thermal radiation</a:t>
                </a:r>
              </a:p>
              <a:p>
                <a:pPr marL="457200" indent="-457200">
                  <a:buFont typeface="Arial" panose="020B0604020202020204" pitchFamily="34" charset="0"/>
                  <a:buChar char="•"/>
                </a:pPr>
                <a:r>
                  <a:rPr lang="en-US" dirty="0"/>
                  <a:t>We are increasing  the </a:t>
                </a:r>
                <a:r>
                  <a:rPr lang="en-US" dirty="0" err="1"/>
                  <a:t>absorbtivity</a:t>
                </a:r>
                <a:r>
                  <a:rPr lang="en-US" dirty="0"/>
                  <a:t>/emissivity by adding greenhouse gasses</a:t>
                </a:r>
              </a:p>
              <a:p>
                <a:pPr marL="457200" indent="-457200">
                  <a:buFont typeface="Arial" panose="020B0604020202020204" pitchFamily="34" charset="0"/>
                  <a:buChar char="•"/>
                </a:pPr>
                <a:r>
                  <a:rPr lang="en-US" dirty="0"/>
                  <a:t>The total radiation emitted (the “emission” or emitted flux” I) depends on both the emissivity and the temperature:</a:t>
                </a:r>
                <a:br>
                  <a:rPr lang="el-GR" dirty="0"/>
                </a:br>
                <a:r>
                  <a:rPr lang="en-US" dirty="0"/>
                  <a:t>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l-GR" b="0" i="1" smtClean="0">
                        <a:latin typeface="Cambria Math" panose="02040503050406030204" pitchFamily="18" charset="0"/>
                      </a:rPr>
                      <m:t>𝜀𝜎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4</m:t>
                        </m:r>
                      </m:sup>
                    </m:sSup>
                  </m:oMath>
                </a14:m>
                <a:endParaRPr lang="en-US" dirty="0"/>
              </a:p>
              <a:p>
                <a:pPr marL="457200" indent="-457200">
                  <a:buFont typeface="Arial" panose="020B0604020202020204" pitchFamily="34" charset="0"/>
                  <a:buChar char="•"/>
                </a:pPr>
                <a:r>
                  <a:rPr lang="en-US" dirty="0"/>
                  <a:t>The atmosphere is colder than the surface, so it absorbs more from the surface than emits to space, heating the planet</a:t>
                </a:r>
              </a:p>
              <a:p>
                <a:pPr marL="457200" indent="-457200">
                  <a:buFont typeface="Arial" panose="020B0604020202020204" pitchFamily="34" charset="0"/>
                  <a:buChar char="•"/>
                </a:pPr>
                <a:r>
                  <a:rPr lang="en-US" dirty="0"/>
                  <a:t>This doesn’t violate the 2</a:t>
                </a:r>
                <a:r>
                  <a:rPr lang="en-US" baseline="30000" dirty="0"/>
                  <a:t>nd</a:t>
                </a:r>
                <a:r>
                  <a:rPr lang="en-US" dirty="0"/>
                  <a:t> law, because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l-GR" dirty="0"/>
              </a:p>
              <a:p>
                <a:pPr marL="457200" indent="-457200">
                  <a:buFont typeface="Arial" panose="020B0604020202020204" pitchFamily="34" charset="0"/>
                  <a:buChar char="•"/>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l="-2315" t="-1961" r="-2160"/>
                </a:stretch>
              </a:blipFill>
            </p:spPr>
            <p:txBody>
              <a:bodyPr/>
              <a:lstStyle/>
              <a:p>
                <a:r>
                  <a:rPr lang="en-US">
                    <a:noFill/>
                  </a:rPr>
                  <a:t> </a:t>
                </a:r>
              </a:p>
            </p:txBody>
          </p:sp>
        </mc:Fallback>
      </mc:AlternateContent>
      <p:sp>
        <p:nvSpPr>
          <p:cNvPr id="4" name="Slide Number Placeholder 3"/>
          <p:cNvSpPr>
            <a:spLocks noGrp="1"/>
          </p:cNvSpPr>
          <p:nvPr>
            <p:ph type="sldNum" sz="quarter" idx="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40492452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p:nvPr/>
        </p:nvSpPr>
        <p:spPr>
          <a:xfrm>
            <a:off x="349520" y="1197485"/>
            <a:ext cx="8407401" cy="5707357"/>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93000"/>
              </a:lnSpc>
              <a:spcBef>
                <a:spcPts val="1100"/>
              </a:spcBef>
              <a:buClr>
                <a:srgbClr val="000000"/>
              </a:buClr>
              <a:buFont typeface="Arial"/>
              <a:defRPr sz="1600">
                <a:uFill>
                  <a:solidFill>
                    <a:srgbClr val="000000"/>
                  </a:solidFill>
                </a:uFill>
                <a:latin typeface="+mn-lt"/>
                <a:ea typeface="+mn-ea"/>
                <a:cs typeface="+mn-cs"/>
                <a:sym typeface="Arial"/>
              </a:defRPr>
            </a:pPr>
            <a:r>
              <a:rPr sz="2600" b="1" dirty="0"/>
              <a:t>Goals:</a:t>
            </a:r>
          </a:p>
          <a:p>
            <a:pPr marL="665517" marR="36867" indent="-628650" defTabSz="419100">
              <a:lnSpc>
                <a:spcPct val="93000"/>
              </a:lnSpc>
              <a:spcBef>
                <a:spcPts val="1100"/>
              </a:spcBef>
              <a:buClr>
                <a:srgbClr val="000000"/>
              </a:buClr>
              <a:buSzPct val="100000"/>
              <a:buAutoNum type="arabicPeriod"/>
              <a:defRPr sz="1600">
                <a:uFill>
                  <a:solidFill>
                    <a:srgbClr val="000000"/>
                  </a:solidFill>
                </a:uFill>
                <a:latin typeface="+mn-lt"/>
                <a:ea typeface="+mn-ea"/>
                <a:cs typeface="+mn-cs"/>
                <a:sym typeface="Arial"/>
              </a:defRPr>
            </a:pPr>
            <a:r>
              <a:rPr sz="2200" dirty="0"/>
              <a:t>Apply systems dynamics concepts of stock and flow to Earth’s energy budget.   </a:t>
            </a:r>
            <a:r>
              <a:rPr lang="en-US" sz="2200" dirty="0" err="1"/>
              <a:t>dE</a:t>
            </a:r>
            <a:r>
              <a:rPr lang="en-US" sz="2200" dirty="0"/>
              <a:t>/dt = </a:t>
            </a:r>
            <a:r>
              <a:rPr lang="en-US" sz="2200" i="1" dirty="0" err="1"/>
              <a:t>I</a:t>
            </a:r>
            <a:r>
              <a:rPr lang="en-US" sz="2200" baseline="-25000" dirty="0" err="1"/>
              <a:t>down</a:t>
            </a:r>
            <a:r>
              <a:rPr lang="en-US" sz="2200" i="1" dirty="0">
                <a:uFill>
                  <a:solidFill>
                    <a:srgbClr val="000000"/>
                  </a:solidFill>
                </a:uFill>
                <a:sym typeface="Arial"/>
              </a:rPr>
              <a:t> + </a:t>
            </a:r>
            <a:r>
              <a:rPr lang="en-US" sz="2200" i="1" dirty="0" err="1">
                <a:uFill>
                  <a:solidFill>
                    <a:srgbClr val="000000"/>
                  </a:solidFill>
                </a:uFill>
                <a:sym typeface="Arial"/>
              </a:rPr>
              <a:t>I</a:t>
            </a:r>
            <a:r>
              <a:rPr lang="en-US" sz="2200" baseline="-25000" dirty="0" err="1">
                <a:uFill>
                  <a:solidFill>
                    <a:srgbClr val="000000"/>
                  </a:solidFill>
                </a:uFill>
                <a:sym typeface="Arial"/>
              </a:rPr>
              <a:t>up</a:t>
            </a:r>
            <a:r>
              <a:rPr lang="en-US" sz="2200" dirty="0">
                <a:uFill>
                  <a:solidFill>
                    <a:srgbClr val="000000"/>
                  </a:solidFill>
                </a:uFill>
                <a:sym typeface="Arial"/>
              </a:rPr>
              <a:t>  </a:t>
            </a:r>
            <a:r>
              <a:rPr lang="en-US" sz="2200" dirty="0"/>
              <a:t>= </a:t>
            </a:r>
            <a:r>
              <a:rPr lang="en-US" sz="2200" i="1" dirty="0" err="1"/>
              <a:t>I</a:t>
            </a:r>
            <a:r>
              <a:rPr lang="en-US" sz="2200" baseline="-25000" dirty="0" err="1"/>
              <a:t>down</a:t>
            </a:r>
            <a:r>
              <a:rPr lang="en-US" sz="2200" dirty="0"/>
              <a:t> - |</a:t>
            </a:r>
            <a:r>
              <a:rPr lang="en-US" sz="2200" i="1" dirty="0" err="1"/>
              <a:t>I</a:t>
            </a:r>
            <a:r>
              <a:rPr lang="en-US" sz="2200" baseline="-25000" dirty="0" err="1"/>
              <a:t>up</a:t>
            </a:r>
            <a:r>
              <a:rPr lang="en-US" sz="2200" dirty="0"/>
              <a:t>|</a:t>
            </a:r>
            <a:endParaRPr dirty="0">
              <a:latin typeface="Times New Roman"/>
              <a:ea typeface="Times New Roman"/>
              <a:cs typeface="Times New Roman"/>
              <a:sym typeface="Times New Roman"/>
            </a:endParaRPr>
          </a:p>
          <a:p>
            <a:pPr marL="665517" marR="36867" indent="-628650" defTabSz="419100">
              <a:lnSpc>
                <a:spcPct val="93000"/>
              </a:lnSpc>
              <a:spcBef>
                <a:spcPts val="1100"/>
              </a:spcBef>
              <a:buClr>
                <a:srgbClr val="000000"/>
              </a:buClr>
              <a:buSzPct val="100000"/>
              <a:buAutoNum type="arabicPeriod"/>
              <a:defRPr sz="1600">
                <a:uFill>
                  <a:solidFill>
                    <a:srgbClr val="000000"/>
                  </a:solidFill>
                </a:uFill>
                <a:latin typeface="+mn-lt"/>
                <a:ea typeface="+mn-ea"/>
                <a:cs typeface="+mn-cs"/>
                <a:sym typeface="Arial"/>
              </a:defRPr>
            </a:pPr>
            <a:r>
              <a:rPr sz="2200" dirty="0"/>
              <a:t>Figure out the incoming solar radiation for Earth and other planets </a:t>
            </a:r>
          </a:p>
          <a:p>
            <a:pPr marL="665517" marR="36867" indent="-628650" defTabSz="419100">
              <a:lnSpc>
                <a:spcPct val="93000"/>
              </a:lnSpc>
              <a:spcBef>
                <a:spcPts val="1100"/>
              </a:spcBef>
              <a:buClr>
                <a:srgbClr val="000000"/>
              </a:buClr>
              <a:buSzPct val="100000"/>
              <a:buAutoNum type="arabicPeriod"/>
              <a:defRPr sz="1600">
                <a:uFill>
                  <a:solidFill>
                    <a:srgbClr val="000000"/>
                  </a:solidFill>
                </a:uFill>
                <a:latin typeface="+mn-lt"/>
                <a:ea typeface="+mn-ea"/>
                <a:cs typeface="+mn-cs"/>
                <a:sym typeface="Arial"/>
              </a:defRPr>
            </a:pPr>
            <a:r>
              <a:rPr sz="2200" dirty="0"/>
              <a:t>Compare reflectivity of different parts of the Earth system, both on the surface and in the atmosphere.</a:t>
            </a:r>
          </a:p>
          <a:p>
            <a:pPr marL="665517" marR="36867" indent="-628650" defTabSz="419100">
              <a:lnSpc>
                <a:spcPct val="93000"/>
              </a:lnSpc>
              <a:spcBef>
                <a:spcPts val="1100"/>
              </a:spcBef>
              <a:buClr>
                <a:srgbClr val="000000"/>
              </a:buClr>
              <a:buSzPct val="100000"/>
              <a:buAutoNum type="arabicPeriod"/>
              <a:defRPr sz="1600">
                <a:uFill>
                  <a:solidFill>
                    <a:srgbClr val="000000"/>
                  </a:solidFill>
                </a:uFill>
                <a:latin typeface="+mn-lt"/>
                <a:ea typeface="+mn-ea"/>
                <a:cs typeface="+mn-cs"/>
                <a:sym typeface="Arial"/>
              </a:defRPr>
            </a:pPr>
            <a:r>
              <a:rPr sz="2200" dirty="0"/>
              <a:t>Predict the impacts of altering solar energy or reflectivity on flows of energy in Earth's climate system, and therefore Earth's temperature (left side of Earth's energy budget diagram) </a:t>
            </a:r>
          </a:p>
          <a:p>
            <a:pPr marL="665517" marR="36867" indent="-628650" defTabSz="419100">
              <a:lnSpc>
                <a:spcPct val="93000"/>
              </a:lnSpc>
              <a:spcBef>
                <a:spcPts val="1100"/>
              </a:spcBef>
              <a:buClr>
                <a:srgbClr val="000000"/>
              </a:buClr>
              <a:buSzPct val="100000"/>
              <a:buAutoNum type="arabicPeriod"/>
              <a:defRPr sz="1600">
                <a:uFill>
                  <a:solidFill>
                    <a:srgbClr val="000000"/>
                  </a:solidFill>
                </a:uFill>
                <a:latin typeface="+mn-lt"/>
                <a:ea typeface="+mn-ea"/>
                <a:cs typeface="+mn-cs"/>
                <a:sym typeface="Arial"/>
              </a:defRPr>
            </a:pPr>
            <a:r>
              <a:rPr sz="2200" dirty="0"/>
              <a:t>Classify particular changes in incoming solar radiation and albedo as forcings or feedbacks. </a:t>
            </a:r>
          </a:p>
          <a:p>
            <a:pPr marL="665517" marR="36867" indent="-628650" defTabSz="419100">
              <a:lnSpc>
                <a:spcPct val="93000"/>
              </a:lnSpc>
              <a:spcBef>
                <a:spcPts val="1100"/>
              </a:spcBef>
              <a:buClr>
                <a:srgbClr val="000000"/>
              </a:buClr>
              <a:buSzPct val="100000"/>
              <a:buAutoNum type="arabicPeriod"/>
              <a:defRPr sz="1600">
                <a:uFill>
                  <a:solidFill>
                    <a:srgbClr val="000000"/>
                  </a:solidFill>
                </a:uFill>
                <a:latin typeface="+mn-lt"/>
                <a:ea typeface="+mn-ea"/>
                <a:cs typeface="+mn-cs"/>
                <a:sym typeface="Arial"/>
              </a:defRPr>
            </a:pPr>
            <a:r>
              <a:rPr sz="2200" dirty="0"/>
              <a:t>Calculate planetary temperature response to an instantaneous forcing due to the Planck feedback alone. </a:t>
            </a:r>
          </a:p>
        </p:txBody>
      </p:sp>
      <p:sp>
        <p:nvSpPr>
          <p:cNvPr id="41" name="Shape 41"/>
          <p:cNvSpPr/>
          <p:nvPr/>
        </p:nvSpPr>
        <p:spPr>
          <a:xfrm>
            <a:off x="146391" y="152892"/>
            <a:ext cx="8801101" cy="855797"/>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algn="ctr" defTabSz="419100">
              <a:lnSpc>
                <a:spcPct val="93000"/>
              </a:lnSpc>
              <a:buClr>
                <a:srgbClr val="0433FF"/>
              </a:buClr>
              <a:defRPr sz="400">
                <a:uFill>
                  <a:solidFill>
                    <a:srgbClr val="000000"/>
                  </a:solidFill>
                </a:uFill>
                <a:latin typeface="+mn-lt"/>
                <a:ea typeface="+mn-ea"/>
                <a:cs typeface="+mn-cs"/>
                <a:sym typeface="Arial"/>
              </a:defRPr>
            </a:pPr>
            <a:r>
              <a:rPr sz="4000" dirty="0">
                <a:solidFill>
                  <a:srgbClr val="0433FF"/>
                </a:solidFill>
                <a:uFill>
                  <a:solidFill>
                    <a:srgbClr val="0433FF"/>
                  </a:solidFill>
                </a:uFill>
              </a:rPr>
              <a:t>Day 4: </a:t>
            </a:r>
            <a:r>
              <a:rPr sz="3400" dirty="0">
                <a:solidFill>
                  <a:srgbClr val="0433FF"/>
                </a:solidFill>
                <a:uFill>
                  <a:solidFill>
                    <a:srgbClr val="0433FF"/>
                  </a:solidFill>
                </a:uFill>
              </a:rPr>
              <a:t>Earth’s Radiation Balance </a:t>
            </a:r>
          </a:p>
          <a:p>
            <a:pPr marL="36867" marR="36867" algn="ctr" defTabSz="419100">
              <a:lnSpc>
                <a:spcPct val="93000"/>
              </a:lnSpc>
              <a:buClr>
                <a:srgbClr val="0433FF"/>
              </a:buClr>
              <a:defRPr sz="1100">
                <a:uFill>
                  <a:solidFill>
                    <a:srgbClr val="000000"/>
                  </a:solidFill>
                </a:uFill>
                <a:latin typeface="+mn-lt"/>
                <a:ea typeface="+mn-ea"/>
                <a:cs typeface="+mn-cs"/>
                <a:sym typeface="Arial"/>
              </a:defRPr>
            </a:pPr>
            <a:r>
              <a:rPr sz="1700" dirty="0">
                <a:solidFill>
                  <a:srgbClr val="0433FF"/>
                </a:solidFill>
                <a:uFill>
                  <a:solidFill>
                    <a:srgbClr val="0433FF"/>
                  </a:solidFill>
                </a:uFill>
              </a:rPr>
              <a:t>Incoming solar radiation and albedo </a:t>
            </a:r>
          </a:p>
        </p:txBody>
      </p:sp>
      <p:sp>
        <p:nvSpPr>
          <p:cNvPr id="2" name="Slide Number Placeholder 1"/>
          <p:cNvSpPr>
            <a:spLocks noGrp="1"/>
          </p:cNvSpPr>
          <p:nvPr>
            <p:ph type="sldNum" sz="quarter" idx="2"/>
          </p:nvPr>
        </p:nvSpPr>
        <p:spPr/>
        <p:txBody>
          <a:bodyPr/>
          <a:lstStyle/>
          <a:p>
            <a:fld id="{86CB4B4D-7CA3-9044-876B-883B54F8677D}" type="slidenum">
              <a:rPr lang="uk-UA" smtClean="0"/>
              <a:t>23</a:t>
            </a:fld>
            <a:endParaRPr lang="uk-UA"/>
          </a:p>
        </p:txBody>
      </p:sp>
    </p:spTree>
    <p:extLst>
      <p:ext uri="{BB962C8B-B14F-4D97-AF65-F5344CB8AC3E}">
        <p14:creationId xmlns:p14="http://schemas.microsoft.com/office/powerpoint/2010/main" val="21739788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ctrTitle"/>
          </p:nvPr>
        </p:nvSpPr>
        <p:spPr>
          <a:xfrm>
            <a:off x="127000" y="-190500"/>
            <a:ext cx="8877300" cy="1181100"/>
          </a:xfrm>
          <a:prstGeom prst="rect">
            <a:avLst/>
          </a:prstGeom>
        </p:spPr>
        <p:txBody>
          <a:bodyPr/>
          <a:lstStyle>
            <a:lvl1pPr algn="ctr">
              <a:defRPr sz="3200"/>
            </a:lvl1pPr>
          </a:lstStyle>
          <a:p>
            <a:r>
              <a:t>Earth’s Climate - A Stock &amp; Flow analogy</a:t>
            </a:r>
          </a:p>
        </p:txBody>
      </p:sp>
      <p:sp>
        <p:nvSpPr>
          <p:cNvPr id="54" name="Shape 54"/>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grpSp>
        <p:nvGrpSpPr>
          <p:cNvPr id="68" name="Group 68"/>
          <p:cNvGrpSpPr/>
          <p:nvPr/>
        </p:nvGrpSpPr>
        <p:grpSpPr>
          <a:xfrm>
            <a:off x="-1" y="1663700"/>
            <a:ext cx="4640111" cy="2540000"/>
            <a:chOff x="-12700" y="0"/>
            <a:chExt cx="4640109" cy="2540000"/>
          </a:xfrm>
        </p:grpSpPr>
        <p:sp>
          <p:nvSpPr>
            <p:cNvPr id="55" name="Shape 55"/>
            <p:cNvSpPr/>
            <p:nvPr/>
          </p:nvSpPr>
          <p:spPr>
            <a:xfrm>
              <a:off x="698500" y="622300"/>
              <a:ext cx="3073400" cy="1917700"/>
            </a:xfrm>
            <a:prstGeom prst="roundRect">
              <a:avLst>
                <a:gd name="adj" fmla="val 9877"/>
              </a:avLst>
            </a:prstGeom>
            <a:solidFill>
              <a:srgbClr val="70A3FF"/>
            </a:solidFill>
            <a:ln w="127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56" name="Shape 56"/>
            <p:cNvSpPr/>
            <p:nvPr/>
          </p:nvSpPr>
          <p:spPr>
            <a:xfrm>
              <a:off x="444500" y="0"/>
              <a:ext cx="3683000" cy="825500"/>
            </a:xfrm>
            <a:prstGeom prst="rect">
              <a:avLst/>
            </a:prstGeom>
            <a:solidFill>
              <a:srgbClr val="FFFFFF"/>
            </a:solidFill>
            <a:ln w="127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57" name="Shape 57"/>
            <p:cNvSpPr/>
            <p:nvPr/>
          </p:nvSpPr>
          <p:spPr>
            <a:xfrm>
              <a:off x="698500" y="368300"/>
              <a:ext cx="3073400" cy="2171700"/>
            </a:xfrm>
            <a:prstGeom prst="roundRect">
              <a:avLst>
                <a:gd name="adj" fmla="val 8772"/>
              </a:avLst>
            </a:prstGeom>
            <a:noFill/>
            <a:ln w="12700" cap="flat">
              <a:solidFill>
                <a:srgbClr val="000000"/>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58" name="Shape 58"/>
            <p:cNvSpPr/>
            <p:nvPr/>
          </p:nvSpPr>
          <p:spPr>
            <a:xfrm>
              <a:off x="342900" y="1028700"/>
              <a:ext cx="876300" cy="355600"/>
            </a:xfrm>
            <a:prstGeom prst="rightArrow">
              <a:avLst>
                <a:gd name="adj1" fmla="val 57143"/>
                <a:gd name="adj2" fmla="val 110658"/>
              </a:avLst>
            </a:prstGeom>
            <a:solidFill>
              <a:srgbClr val="00C5FF"/>
            </a:solidFill>
            <a:ln w="12700" cap="flat">
              <a:solidFill>
                <a:srgbClr val="000000"/>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59" name="Shape 59"/>
            <p:cNvSpPr/>
            <p:nvPr/>
          </p:nvSpPr>
          <p:spPr>
            <a:xfrm>
              <a:off x="3441700" y="1917700"/>
              <a:ext cx="876300" cy="355600"/>
            </a:xfrm>
            <a:prstGeom prst="rightArrow">
              <a:avLst>
                <a:gd name="adj1" fmla="val 57143"/>
                <a:gd name="adj2" fmla="val 110658"/>
              </a:avLst>
            </a:prstGeom>
            <a:solidFill>
              <a:srgbClr val="00C5FF"/>
            </a:solidFill>
            <a:ln w="12700" cap="flat">
              <a:solidFill>
                <a:srgbClr val="000000"/>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60" name="Shape 60"/>
            <p:cNvSpPr/>
            <p:nvPr/>
          </p:nvSpPr>
          <p:spPr>
            <a:xfrm>
              <a:off x="-12700" y="800100"/>
              <a:ext cx="762769" cy="2866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p>
              <a:pPr marL="36867" marR="36867" defTabSz="419100">
                <a:lnSpc>
                  <a:spcPct val="93000"/>
                </a:lnSpc>
                <a:defRPr sz="1300" i="1">
                  <a:uFill>
                    <a:solidFill>
                      <a:srgbClr val="000000"/>
                    </a:solidFill>
                  </a:uFill>
                  <a:latin typeface="+mn-lt"/>
                  <a:ea typeface="+mn-ea"/>
                  <a:cs typeface="+mn-cs"/>
                  <a:sym typeface="Arial"/>
                </a:defRPr>
              </a:pPr>
              <a:r>
                <a:t>I</a:t>
              </a:r>
              <a:r>
                <a:rPr baseline="-5999"/>
                <a:t>in  </a:t>
              </a:r>
              <a:r>
                <a:rPr i="0"/>
                <a:t>[m</a:t>
              </a:r>
              <a:r>
                <a:rPr i="0" baseline="31999"/>
                <a:t>3</a:t>
              </a:r>
              <a:r>
                <a:rPr i="0"/>
                <a:t>/s]</a:t>
              </a:r>
            </a:p>
          </p:txBody>
        </p:sp>
        <p:sp>
          <p:nvSpPr>
            <p:cNvPr id="61" name="Shape 61"/>
            <p:cNvSpPr/>
            <p:nvPr/>
          </p:nvSpPr>
          <p:spPr>
            <a:xfrm>
              <a:off x="1473200" y="1447800"/>
              <a:ext cx="803707" cy="373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p>
              <a:pPr marL="36867" marR="36867" defTabSz="419100">
                <a:lnSpc>
                  <a:spcPct val="93000"/>
                </a:lnSpc>
                <a:defRPr sz="1900">
                  <a:uFill>
                    <a:solidFill>
                      <a:srgbClr val="000000"/>
                    </a:solidFill>
                  </a:uFill>
                  <a:latin typeface="+mn-lt"/>
                  <a:ea typeface="+mn-ea"/>
                  <a:cs typeface="+mn-cs"/>
                  <a:sym typeface="Arial"/>
                </a:defRPr>
              </a:pPr>
              <a:r>
                <a:rPr i="1"/>
                <a:t>V </a:t>
              </a:r>
              <a:r>
                <a:t>[m</a:t>
              </a:r>
              <a:r>
                <a:rPr baseline="31999"/>
                <a:t>3</a:t>
              </a:r>
              <a:r>
                <a:t>]</a:t>
              </a:r>
            </a:p>
          </p:txBody>
        </p:sp>
        <p:sp>
          <p:nvSpPr>
            <p:cNvPr id="62" name="Shape 62"/>
            <p:cNvSpPr/>
            <p:nvPr/>
          </p:nvSpPr>
          <p:spPr>
            <a:xfrm>
              <a:off x="2692400" y="1054100"/>
              <a:ext cx="685800" cy="323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p>
              <a:pPr marL="36867" marR="36867" defTabSz="419100">
                <a:lnSpc>
                  <a:spcPct val="93000"/>
                </a:lnSpc>
                <a:defRPr sz="1600" i="1">
                  <a:uFill>
                    <a:solidFill>
                      <a:srgbClr val="000000"/>
                    </a:solidFill>
                  </a:uFill>
                  <a:latin typeface="+mn-lt"/>
                  <a:ea typeface="+mn-ea"/>
                  <a:cs typeface="+mn-cs"/>
                  <a:sym typeface="Arial"/>
                </a:defRPr>
              </a:pPr>
              <a:r>
                <a:t>h </a:t>
              </a:r>
              <a:r>
                <a:rPr i="0"/>
                <a:t>[m]</a:t>
              </a:r>
            </a:p>
          </p:txBody>
        </p:sp>
        <p:sp>
          <p:nvSpPr>
            <p:cNvPr id="63" name="Shape 63"/>
            <p:cNvSpPr/>
            <p:nvPr/>
          </p:nvSpPr>
          <p:spPr>
            <a:xfrm flipH="1" flipV="1">
              <a:off x="3289035" y="829138"/>
              <a:ext cx="265" cy="1275388"/>
            </a:xfrm>
            <a:prstGeom prst="line">
              <a:avLst/>
            </a:prstGeom>
            <a:noFill/>
            <a:ln w="25400" cap="flat">
              <a:solidFill>
                <a:srgbClr val="000000"/>
              </a:solidFill>
              <a:prstDash val="solid"/>
              <a:round/>
              <a:headEnd type="triangle" w="med" len="med"/>
              <a:tailEnd type="triangle" w="med" len="med"/>
            </a:ln>
            <a:effectLst/>
          </p:spPr>
          <p:txBody>
            <a:bodyPr wrap="square" lIns="50800" tIns="50800" rIns="50800" bIns="50800" numCol="1" anchor="ctr">
              <a:noAutofit/>
            </a:bodyPr>
            <a:lstStyle/>
            <a:p>
              <a:endParaRPr/>
            </a:p>
          </p:txBody>
        </p:sp>
        <p:sp>
          <p:nvSpPr>
            <p:cNvPr id="64" name="Shape 64"/>
            <p:cNvSpPr/>
            <p:nvPr/>
          </p:nvSpPr>
          <p:spPr>
            <a:xfrm>
              <a:off x="3175000" y="2095500"/>
              <a:ext cx="229064" cy="127"/>
            </a:xfrm>
            <a:prstGeom prst="line">
              <a:avLst/>
            </a:prstGeom>
            <a:noFill/>
            <a:ln w="25400" cap="flat">
              <a:solidFill>
                <a:srgbClr val="000000"/>
              </a:solidFill>
              <a:prstDash val="solid"/>
              <a:round/>
            </a:ln>
            <a:effectLst/>
          </p:spPr>
          <p:txBody>
            <a:bodyPr wrap="square" lIns="50800" tIns="50800" rIns="50800" bIns="50800" numCol="1" anchor="ctr">
              <a:noAutofit/>
            </a:bodyPr>
            <a:lstStyle/>
            <a:p>
              <a:endParaRPr/>
            </a:p>
          </p:txBody>
        </p:sp>
        <p:sp>
          <p:nvSpPr>
            <p:cNvPr id="65" name="Shape 65"/>
            <p:cNvSpPr/>
            <p:nvPr/>
          </p:nvSpPr>
          <p:spPr>
            <a:xfrm>
              <a:off x="3174999" y="825500"/>
              <a:ext cx="229065" cy="1"/>
            </a:xfrm>
            <a:prstGeom prst="line">
              <a:avLst/>
            </a:prstGeom>
            <a:noFill/>
            <a:ln w="25400" cap="flat">
              <a:solidFill>
                <a:srgbClr val="000000"/>
              </a:solidFill>
              <a:prstDash val="solid"/>
              <a:round/>
            </a:ln>
            <a:effectLst/>
          </p:spPr>
          <p:txBody>
            <a:bodyPr wrap="square" lIns="50800" tIns="50800" rIns="50800" bIns="50800" numCol="1" anchor="ctr">
              <a:noAutofit/>
            </a:bodyPr>
            <a:lstStyle/>
            <a:p>
              <a:endParaRPr/>
            </a:p>
          </p:txBody>
        </p:sp>
        <p:sp>
          <p:nvSpPr>
            <p:cNvPr id="66" name="Shape 66"/>
            <p:cNvSpPr/>
            <p:nvPr/>
          </p:nvSpPr>
          <p:spPr>
            <a:xfrm>
              <a:off x="3797300" y="1600200"/>
              <a:ext cx="830110" cy="2866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p>
              <a:pPr marL="36867" marR="36867" defTabSz="419100">
                <a:lnSpc>
                  <a:spcPct val="93000"/>
                </a:lnSpc>
                <a:defRPr sz="1300" i="1">
                  <a:uFill>
                    <a:solidFill>
                      <a:srgbClr val="000000"/>
                    </a:solidFill>
                  </a:uFill>
                  <a:latin typeface="+mn-lt"/>
                  <a:ea typeface="+mn-ea"/>
                  <a:cs typeface="+mn-cs"/>
                  <a:sym typeface="Arial"/>
                </a:defRPr>
              </a:pPr>
              <a:r>
                <a:t>I</a:t>
              </a:r>
              <a:r>
                <a:rPr baseline="-5999"/>
                <a:t>out  </a:t>
              </a:r>
              <a:r>
                <a:rPr i="0"/>
                <a:t>[m</a:t>
              </a:r>
              <a:r>
                <a:rPr i="0" baseline="31999"/>
                <a:t>3</a:t>
              </a:r>
              <a:r>
                <a:rPr i="0"/>
                <a:t>/s]</a:t>
              </a:r>
            </a:p>
          </p:txBody>
        </p:sp>
        <p:sp>
          <p:nvSpPr>
            <p:cNvPr id="67" name="Shape 67"/>
            <p:cNvSpPr/>
            <p:nvPr/>
          </p:nvSpPr>
          <p:spPr>
            <a:xfrm>
              <a:off x="800037" y="2095500"/>
              <a:ext cx="3392905" cy="0"/>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lgn="ctr" defTabSz="406400">
                <a:defRPr sz="2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grpSp>
      <p:sp>
        <p:nvSpPr>
          <p:cNvPr id="69" name="Shape 69"/>
          <p:cNvSpPr/>
          <p:nvPr/>
        </p:nvSpPr>
        <p:spPr>
          <a:xfrm>
            <a:off x="673100" y="4483100"/>
            <a:ext cx="3238500" cy="1663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36867" marR="36867" defTabSz="419100">
              <a:lnSpc>
                <a:spcPct val="93000"/>
              </a:lnSpc>
              <a:spcBef>
                <a:spcPts val="700"/>
              </a:spcBef>
              <a:defRPr sz="1600" i="1">
                <a:uFill>
                  <a:solidFill>
                    <a:srgbClr val="000000"/>
                  </a:solidFill>
                </a:uFill>
                <a:latin typeface="+mn-lt"/>
                <a:ea typeface="+mn-ea"/>
                <a:cs typeface="+mn-cs"/>
                <a:sym typeface="Arial"/>
              </a:defRPr>
            </a:pPr>
            <a:r>
              <a:rPr i="0"/>
              <a:t>The stock (volume of water) in the bathtub changes according to:</a:t>
            </a:r>
          </a:p>
          <a:p>
            <a:pPr marL="36867" marR="36867" defTabSz="419100">
              <a:lnSpc>
                <a:spcPct val="93000"/>
              </a:lnSpc>
              <a:spcBef>
                <a:spcPts val="700"/>
              </a:spcBef>
              <a:defRPr sz="1600" i="1">
                <a:uFill>
                  <a:solidFill>
                    <a:srgbClr val="000000"/>
                  </a:solidFill>
                </a:uFill>
                <a:latin typeface="+mn-lt"/>
                <a:ea typeface="+mn-ea"/>
                <a:cs typeface="+mn-cs"/>
                <a:sym typeface="Arial"/>
              </a:defRPr>
            </a:pPr>
            <a:r>
              <a:t>  dV/dt = I</a:t>
            </a:r>
            <a:r>
              <a:rPr baseline="-5999"/>
              <a:t>in</a:t>
            </a:r>
            <a:r>
              <a:t> - I</a:t>
            </a:r>
            <a:r>
              <a:rPr baseline="-5999"/>
              <a:t>out</a:t>
            </a:r>
            <a:r>
              <a:t> </a:t>
            </a:r>
          </a:p>
          <a:p>
            <a:pPr marL="36867" marR="36867" defTabSz="419100">
              <a:lnSpc>
                <a:spcPct val="93000"/>
              </a:lnSpc>
              <a:spcBef>
                <a:spcPts val="700"/>
              </a:spcBef>
              <a:defRPr sz="1600">
                <a:uFill>
                  <a:solidFill>
                    <a:srgbClr val="000000"/>
                  </a:solidFill>
                </a:uFill>
                <a:latin typeface="+mn-lt"/>
                <a:ea typeface="+mn-ea"/>
                <a:cs typeface="+mn-cs"/>
                <a:sym typeface="Arial"/>
              </a:defRPr>
            </a:pPr>
            <a:r>
              <a:t>where the outflow depends on the current stock:</a:t>
            </a:r>
          </a:p>
          <a:p>
            <a:pPr marL="36867" marR="36867" defTabSz="419100">
              <a:lnSpc>
                <a:spcPct val="93000"/>
              </a:lnSpc>
              <a:spcBef>
                <a:spcPts val="700"/>
              </a:spcBef>
              <a:defRPr sz="1600">
                <a:uFill>
                  <a:solidFill>
                    <a:srgbClr val="000000"/>
                  </a:solidFill>
                </a:uFill>
                <a:latin typeface="+mn-lt"/>
                <a:ea typeface="+mn-ea"/>
                <a:cs typeface="+mn-cs"/>
                <a:sym typeface="Arial"/>
              </a:defRPr>
            </a:pPr>
            <a:r>
              <a:t>  </a:t>
            </a:r>
            <a:r>
              <a:rPr i="1"/>
              <a:t>I</a:t>
            </a:r>
            <a:r>
              <a:rPr i="1" baseline="-5999"/>
              <a:t>out</a:t>
            </a:r>
            <a:r>
              <a:rPr i="1"/>
              <a:t> = (const) </a:t>
            </a:r>
            <a:r>
              <a:t>x</a:t>
            </a:r>
            <a:r>
              <a:rPr i="1"/>
              <a:t> h</a:t>
            </a:r>
          </a:p>
        </p:txBody>
      </p:sp>
      <p:sp>
        <p:nvSpPr>
          <p:cNvPr id="70" name="Shape 70"/>
          <p:cNvSpPr/>
          <p:nvPr/>
        </p:nvSpPr>
        <p:spPr>
          <a:xfrm>
            <a:off x="4629646" y="832081"/>
            <a:ext cx="927" cy="6051782"/>
          </a:xfrm>
          <a:prstGeom prst="line">
            <a:avLst/>
          </a:prstGeom>
          <a:ln w="76200">
            <a:solidFill>
              <a:srgbClr val="4F4F4F"/>
            </a:solidFill>
          </a:ln>
        </p:spPr>
        <p:txBody>
          <a:bodyPr lIns="50800" tIns="50800" rIns="50800" bIns="50800" anchor="ctr"/>
          <a:lstStyle/>
          <a:p>
            <a:endParaRPr/>
          </a:p>
        </p:txBody>
      </p:sp>
      <p:sp>
        <p:nvSpPr>
          <p:cNvPr id="71" name="Shape 71"/>
          <p:cNvSpPr/>
          <p:nvPr/>
        </p:nvSpPr>
        <p:spPr>
          <a:xfrm>
            <a:off x="1540718" y="822672"/>
            <a:ext cx="6051783" cy="128"/>
          </a:xfrm>
          <a:prstGeom prst="line">
            <a:avLst/>
          </a:prstGeom>
          <a:ln w="76200">
            <a:solidFill>
              <a:srgbClr val="4F4F4F"/>
            </a:solidFill>
          </a:ln>
        </p:spPr>
        <p:txBody>
          <a:bodyPr lIns="50800" tIns="50800" rIns="50800" bIns="50800" anchor="ctr"/>
          <a:lstStyle/>
          <a:p>
            <a:endParaRPr/>
          </a:p>
        </p:txBody>
      </p:sp>
      <p:sp>
        <p:nvSpPr>
          <p:cNvPr id="72" name="Shape 72"/>
          <p:cNvSpPr/>
          <p:nvPr/>
        </p:nvSpPr>
        <p:spPr>
          <a:xfrm>
            <a:off x="673100" y="1270000"/>
            <a:ext cx="3238500" cy="44722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marL="36867" marR="36867" defTabSz="419100">
              <a:lnSpc>
                <a:spcPct val="93000"/>
              </a:lnSpc>
              <a:spcBef>
                <a:spcPts val="700"/>
              </a:spcBef>
              <a:defRPr sz="2400">
                <a:uFill>
                  <a:solidFill>
                    <a:srgbClr val="000000"/>
                  </a:solidFill>
                </a:uFill>
                <a:latin typeface="+mn-lt"/>
                <a:ea typeface="+mn-ea"/>
                <a:cs typeface="+mn-cs"/>
                <a:sym typeface="Arial"/>
              </a:defRPr>
            </a:lvl1pPr>
          </a:lstStyle>
          <a:p>
            <a:r>
              <a:t>The “Bathtub” Balance</a:t>
            </a:r>
          </a:p>
        </p:txBody>
      </p:sp>
      <p:sp>
        <p:nvSpPr>
          <p:cNvPr id="73" name="Shape 73"/>
          <p:cNvSpPr/>
          <p:nvPr/>
        </p:nvSpPr>
        <p:spPr>
          <a:xfrm>
            <a:off x="733145" y="6400863"/>
            <a:ext cx="2753172" cy="3175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1400">
                <a:solidFill>
                  <a:schemeClr val="accent5"/>
                </a:solidFill>
              </a:defRPr>
            </a:lvl1pPr>
          </a:lstStyle>
          <a:p>
            <a:r>
              <a:t>*notice the feedback mechanism*</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6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6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69">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6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1" build="p" bldLvl="5"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ctrTitle"/>
          </p:nvPr>
        </p:nvSpPr>
        <p:spPr>
          <a:xfrm>
            <a:off x="127000" y="-190500"/>
            <a:ext cx="8877300" cy="1181100"/>
          </a:xfrm>
          <a:prstGeom prst="rect">
            <a:avLst/>
          </a:prstGeom>
        </p:spPr>
        <p:txBody>
          <a:bodyPr/>
          <a:lstStyle>
            <a:lvl1pPr algn="ctr">
              <a:defRPr sz="3200"/>
            </a:lvl1pPr>
          </a:lstStyle>
          <a:p>
            <a:r>
              <a:t>Earth’s Climate - A Stock &amp; Flow analogy</a:t>
            </a:r>
          </a:p>
        </p:txBody>
      </p:sp>
      <p:sp>
        <p:nvSpPr>
          <p:cNvPr id="78" name="Shape 78"/>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79" name="Shape 79"/>
          <p:cNvSpPr/>
          <p:nvPr/>
        </p:nvSpPr>
        <p:spPr>
          <a:xfrm>
            <a:off x="673100" y="4483100"/>
            <a:ext cx="3238500" cy="1663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36867" marR="36867" defTabSz="419100">
              <a:lnSpc>
                <a:spcPct val="93000"/>
              </a:lnSpc>
              <a:spcBef>
                <a:spcPts val="700"/>
              </a:spcBef>
              <a:defRPr sz="1600" i="1">
                <a:uFill>
                  <a:solidFill>
                    <a:srgbClr val="000000"/>
                  </a:solidFill>
                </a:uFill>
                <a:latin typeface="+mn-lt"/>
                <a:ea typeface="+mn-ea"/>
                <a:cs typeface="+mn-cs"/>
                <a:sym typeface="Arial"/>
              </a:defRPr>
            </a:pPr>
            <a:r>
              <a:rPr i="0"/>
              <a:t>The stock (volume of water) in the bathtub changes according to:</a:t>
            </a:r>
          </a:p>
          <a:p>
            <a:pPr marL="36867" marR="36867" defTabSz="419100">
              <a:lnSpc>
                <a:spcPct val="93000"/>
              </a:lnSpc>
              <a:spcBef>
                <a:spcPts val="700"/>
              </a:spcBef>
              <a:defRPr sz="1600" i="1">
                <a:uFill>
                  <a:solidFill>
                    <a:srgbClr val="000000"/>
                  </a:solidFill>
                </a:uFill>
                <a:latin typeface="+mn-lt"/>
                <a:ea typeface="+mn-ea"/>
                <a:cs typeface="+mn-cs"/>
                <a:sym typeface="Arial"/>
              </a:defRPr>
            </a:pPr>
            <a:r>
              <a:t>  dV/dt = I</a:t>
            </a:r>
            <a:r>
              <a:rPr baseline="-5999"/>
              <a:t>in</a:t>
            </a:r>
            <a:r>
              <a:t> - I</a:t>
            </a:r>
            <a:r>
              <a:rPr baseline="-5999"/>
              <a:t>out</a:t>
            </a:r>
            <a:r>
              <a:t> </a:t>
            </a:r>
          </a:p>
          <a:p>
            <a:pPr marL="36867" marR="36867" defTabSz="419100">
              <a:lnSpc>
                <a:spcPct val="93000"/>
              </a:lnSpc>
              <a:spcBef>
                <a:spcPts val="700"/>
              </a:spcBef>
              <a:defRPr sz="1600">
                <a:uFill>
                  <a:solidFill>
                    <a:srgbClr val="000000"/>
                  </a:solidFill>
                </a:uFill>
                <a:latin typeface="+mn-lt"/>
                <a:ea typeface="+mn-ea"/>
                <a:cs typeface="+mn-cs"/>
                <a:sym typeface="Arial"/>
              </a:defRPr>
            </a:pPr>
            <a:r>
              <a:t>where the outflow depends on the current stock:</a:t>
            </a:r>
          </a:p>
          <a:p>
            <a:pPr marL="36867" marR="36867" defTabSz="419100">
              <a:lnSpc>
                <a:spcPct val="93000"/>
              </a:lnSpc>
              <a:spcBef>
                <a:spcPts val="700"/>
              </a:spcBef>
              <a:defRPr sz="1600">
                <a:uFill>
                  <a:solidFill>
                    <a:srgbClr val="000000"/>
                  </a:solidFill>
                </a:uFill>
                <a:latin typeface="+mn-lt"/>
                <a:ea typeface="+mn-ea"/>
                <a:cs typeface="+mn-cs"/>
                <a:sym typeface="Arial"/>
              </a:defRPr>
            </a:pPr>
            <a:r>
              <a:t>  </a:t>
            </a:r>
            <a:r>
              <a:rPr i="1"/>
              <a:t>I</a:t>
            </a:r>
            <a:r>
              <a:rPr i="1" baseline="-5999"/>
              <a:t>out</a:t>
            </a:r>
            <a:r>
              <a:rPr i="1"/>
              <a:t> = (const) </a:t>
            </a:r>
            <a:r>
              <a:t>x</a:t>
            </a:r>
            <a:r>
              <a:rPr i="1"/>
              <a:t> h</a:t>
            </a:r>
          </a:p>
        </p:txBody>
      </p:sp>
      <p:sp>
        <p:nvSpPr>
          <p:cNvPr id="80" name="Shape 80"/>
          <p:cNvSpPr/>
          <p:nvPr/>
        </p:nvSpPr>
        <p:spPr>
          <a:xfrm>
            <a:off x="673100" y="1270000"/>
            <a:ext cx="3238500" cy="44722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marL="36867" marR="36867" defTabSz="419100">
              <a:lnSpc>
                <a:spcPct val="93000"/>
              </a:lnSpc>
              <a:spcBef>
                <a:spcPts val="700"/>
              </a:spcBef>
              <a:defRPr sz="2400">
                <a:uFill>
                  <a:solidFill>
                    <a:srgbClr val="000000"/>
                  </a:solidFill>
                </a:uFill>
                <a:latin typeface="+mn-lt"/>
                <a:ea typeface="+mn-ea"/>
                <a:cs typeface="+mn-cs"/>
                <a:sym typeface="Arial"/>
              </a:defRPr>
            </a:lvl1pPr>
          </a:lstStyle>
          <a:p>
            <a:r>
              <a:t>The “Bathtub” Balance</a:t>
            </a:r>
          </a:p>
        </p:txBody>
      </p:sp>
      <p:sp>
        <p:nvSpPr>
          <p:cNvPr id="81" name="Shape 81"/>
          <p:cNvSpPr/>
          <p:nvPr/>
        </p:nvSpPr>
        <p:spPr>
          <a:xfrm>
            <a:off x="4629646" y="832081"/>
            <a:ext cx="927" cy="6051782"/>
          </a:xfrm>
          <a:prstGeom prst="line">
            <a:avLst/>
          </a:prstGeom>
          <a:ln w="76200">
            <a:solidFill>
              <a:srgbClr val="4F4F4F"/>
            </a:solidFill>
          </a:ln>
        </p:spPr>
        <p:txBody>
          <a:bodyPr lIns="50800" tIns="50800" rIns="50800" bIns="50800" anchor="ctr"/>
          <a:lstStyle/>
          <a:p>
            <a:endParaRPr/>
          </a:p>
        </p:txBody>
      </p:sp>
      <p:grpSp>
        <p:nvGrpSpPr>
          <p:cNvPr id="91" name="Group 91"/>
          <p:cNvGrpSpPr/>
          <p:nvPr/>
        </p:nvGrpSpPr>
        <p:grpSpPr>
          <a:xfrm>
            <a:off x="4436501" y="1003300"/>
            <a:ext cx="4783700" cy="5854700"/>
            <a:chOff x="4201" y="0"/>
            <a:chExt cx="4783699" cy="5854699"/>
          </a:xfrm>
        </p:grpSpPr>
        <p:sp>
          <p:nvSpPr>
            <p:cNvPr id="82" name="Shape 82"/>
            <p:cNvSpPr/>
            <p:nvPr/>
          </p:nvSpPr>
          <p:spPr>
            <a:xfrm>
              <a:off x="673100" y="0"/>
              <a:ext cx="4025900" cy="4472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marL="36867" marR="36867" defTabSz="419100">
                <a:lnSpc>
                  <a:spcPct val="93000"/>
                </a:lnSpc>
                <a:spcBef>
                  <a:spcPts val="700"/>
                </a:spcBef>
                <a:defRPr sz="2400">
                  <a:uFill>
                    <a:solidFill>
                      <a:srgbClr val="000000"/>
                    </a:solidFill>
                  </a:uFill>
                  <a:latin typeface="+mn-lt"/>
                  <a:ea typeface="+mn-ea"/>
                  <a:cs typeface="+mn-cs"/>
                  <a:sym typeface="Arial"/>
                </a:defRPr>
              </a:lvl1pPr>
            </a:lstStyle>
            <a:p>
              <a:r>
                <a:t>The Earth’s Energy Balance</a:t>
              </a:r>
            </a:p>
          </p:txBody>
        </p:sp>
        <p:grpSp>
          <p:nvGrpSpPr>
            <p:cNvPr id="89" name="Group 89"/>
            <p:cNvGrpSpPr/>
            <p:nvPr/>
          </p:nvGrpSpPr>
          <p:grpSpPr>
            <a:xfrm>
              <a:off x="4201" y="253999"/>
              <a:ext cx="4415400" cy="4041331"/>
              <a:chOff x="4201" y="0"/>
              <a:chExt cx="4415399" cy="4041330"/>
            </a:xfrm>
          </p:grpSpPr>
          <p:pic>
            <p:nvPicPr>
              <p:cNvPr id="83" name="droppedImage.pdf"/>
              <p:cNvPicPr>
                <a:picLocks noChangeAspect="1"/>
              </p:cNvPicPr>
              <p:nvPr/>
            </p:nvPicPr>
            <p:blipFill>
              <a:blip r:embed="rId2"/>
              <a:stretch>
                <a:fillRect/>
              </a:stretch>
            </p:blipFill>
            <p:spPr>
              <a:xfrm>
                <a:off x="762000" y="459930"/>
                <a:ext cx="3581400" cy="3581400"/>
              </a:xfrm>
              <a:prstGeom prst="rect">
                <a:avLst/>
              </a:prstGeom>
              <a:ln w="12700" cap="flat">
                <a:noFill/>
                <a:round/>
              </a:ln>
              <a:effectLst/>
            </p:spPr>
          </p:pic>
          <p:sp>
            <p:nvSpPr>
              <p:cNvPr id="84" name="Shape 84"/>
              <p:cNvSpPr/>
              <p:nvPr/>
            </p:nvSpPr>
            <p:spPr>
              <a:xfrm rot="1831606">
                <a:off x="508000" y="698500"/>
                <a:ext cx="1079500" cy="254001"/>
              </a:xfrm>
              <a:prstGeom prst="rightArrow">
                <a:avLst>
                  <a:gd name="adj1" fmla="val 57143"/>
                  <a:gd name="adj2" fmla="val 154922"/>
                </a:avLst>
              </a:prstGeom>
              <a:solidFill>
                <a:srgbClr val="C71900"/>
              </a:solidFill>
              <a:ln w="12700" cap="flat">
                <a:solidFill>
                  <a:srgbClr val="000000"/>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85" name="Shape 85"/>
              <p:cNvSpPr/>
              <p:nvPr/>
            </p:nvSpPr>
            <p:spPr>
              <a:xfrm>
                <a:off x="4201" y="0"/>
                <a:ext cx="817098" cy="8212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37" y="5735"/>
                    </a:lnTo>
                    <a:lnTo>
                      <a:pt x="16699" y="1750"/>
                    </a:lnTo>
                    <a:lnTo>
                      <a:pt x="14923" y="7414"/>
                    </a:lnTo>
                    <a:lnTo>
                      <a:pt x="20725" y="6444"/>
                    </a:lnTo>
                    <a:lnTo>
                      <a:pt x="16200" y="10239"/>
                    </a:lnTo>
                    <a:lnTo>
                      <a:pt x="21600" y="12592"/>
                    </a:lnTo>
                    <a:lnTo>
                      <a:pt x="15763" y="13313"/>
                    </a:lnTo>
                    <a:lnTo>
                      <a:pt x="19046" y="18242"/>
                    </a:lnTo>
                    <a:lnTo>
                      <a:pt x="13749" y="15660"/>
                    </a:lnTo>
                    <a:lnTo>
                      <a:pt x="13874" y="21600"/>
                    </a:lnTo>
                    <a:lnTo>
                      <a:pt x="10800" y="16535"/>
                    </a:lnTo>
                    <a:lnTo>
                      <a:pt x="7726" y="21600"/>
                    </a:lnTo>
                    <a:lnTo>
                      <a:pt x="7851" y="15660"/>
                    </a:lnTo>
                    <a:lnTo>
                      <a:pt x="2554" y="18242"/>
                    </a:lnTo>
                    <a:lnTo>
                      <a:pt x="5837" y="13313"/>
                    </a:lnTo>
                    <a:lnTo>
                      <a:pt x="0" y="12592"/>
                    </a:lnTo>
                    <a:lnTo>
                      <a:pt x="5400" y="10239"/>
                    </a:lnTo>
                    <a:lnTo>
                      <a:pt x="875" y="6444"/>
                    </a:lnTo>
                    <a:lnTo>
                      <a:pt x="6677" y="7414"/>
                    </a:lnTo>
                    <a:lnTo>
                      <a:pt x="4901" y="1750"/>
                    </a:lnTo>
                    <a:lnTo>
                      <a:pt x="9263" y="5735"/>
                    </a:lnTo>
                    <a:close/>
                  </a:path>
                </a:pathLst>
              </a:custGeom>
              <a:solidFill>
                <a:srgbClr val="FFD829"/>
              </a:solidFill>
              <a:ln w="12700" cap="flat">
                <a:solidFill>
                  <a:srgbClr val="000000"/>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86" name="Shape 86"/>
              <p:cNvSpPr/>
              <p:nvPr/>
            </p:nvSpPr>
            <p:spPr>
              <a:xfrm>
                <a:off x="863600" y="381000"/>
                <a:ext cx="1270000" cy="3344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p>
                <a:pPr marL="36867" marR="36867" defTabSz="419100">
                  <a:lnSpc>
                    <a:spcPct val="93000"/>
                  </a:lnSpc>
                  <a:spcBef>
                    <a:spcPts val="700"/>
                  </a:spcBef>
                  <a:defRPr sz="1600" i="1">
                    <a:uFill>
                      <a:solidFill>
                        <a:srgbClr val="000000"/>
                      </a:solidFill>
                    </a:uFill>
                    <a:latin typeface="+mn-lt"/>
                    <a:ea typeface="+mn-ea"/>
                    <a:cs typeface="+mn-cs"/>
                    <a:sym typeface="Arial"/>
                  </a:defRPr>
                </a:pPr>
                <a:r>
                  <a:rPr dirty="0"/>
                  <a:t>I</a:t>
                </a:r>
                <a:r>
                  <a:rPr lang="en-US" baseline="-5999" dirty="0"/>
                  <a:t>dn</a:t>
                </a:r>
                <a:r>
                  <a:rPr dirty="0"/>
                  <a:t> </a:t>
                </a:r>
                <a:r>
                  <a:rPr i="0" dirty="0"/>
                  <a:t>[W/m</a:t>
                </a:r>
                <a:r>
                  <a:rPr i="0" baseline="31999" dirty="0"/>
                  <a:t>2</a:t>
                </a:r>
                <a:r>
                  <a:rPr i="0" dirty="0"/>
                  <a:t>]</a:t>
                </a:r>
              </a:p>
            </p:txBody>
          </p:sp>
          <p:sp>
            <p:nvSpPr>
              <p:cNvPr id="87" name="Shape 87"/>
              <p:cNvSpPr/>
              <p:nvPr/>
            </p:nvSpPr>
            <p:spPr>
              <a:xfrm rot="18727028">
                <a:off x="3652439" y="658273"/>
                <a:ext cx="673101" cy="482601"/>
              </a:xfrm>
              <a:prstGeom prst="rightArrow">
                <a:avLst>
                  <a:gd name="adj1" fmla="val 57143"/>
                  <a:gd name="adj2" fmla="val 81538"/>
                </a:avLst>
              </a:prstGeom>
              <a:solidFill>
                <a:srgbClr val="C71900"/>
              </a:solidFill>
              <a:ln w="12700" cap="flat">
                <a:solidFill>
                  <a:srgbClr val="000000"/>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88" name="Shape 88"/>
              <p:cNvSpPr/>
              <p:nvPr/>
            </p:nvSpPr>
            <p:spPr>
              <a:xfrm>
                <a:off x="3149600" y="342900"/>
                <a:ext cx="1270000" cy="3344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p>
                <a:pPr marL="36867" marR="36867" defTabSz="419100">
                  <a:lnSpc>
                    <a:spcPct val="93000"/>
                  </a:lnSpc>
                  <a:spcBef>
                    <a:spcPts val="700"/>
                  </a:spcBef>
                  <a:defRPr sz="1600" i="1">
                    <a:uFill>
                      <a:solidFill>
                        <a:srgbClr val="000000"/>
                      </a:solidFill>
                    </a:uFill>
                    <a:latin typeface="+mn-lt"/>
                    <a:ea typeface="+mn-ea"/>
                    <a:cs typeface="+mn-cs"/>
                    <a:sym typeface="Arial"/>
                  </a:defRPr>
                </a:pPr>
                <a:r>
                  <a:rPr dirty="0"/>
                  <a:t>I</a:t>
                </a:r>
                <a:r>
                  <a:rPr lang="en-US" baseline="-5999" dirty="0"/>
                  <a:t>up</a:t>
                </a:r>
                <a:r>
                  <a:rPr dirty="0"/>
                  <a:t> </a:t>
                </a:r>
                <a:r>
                  <a:rPr i="0" dirty="0"/>
                  <a:t>[W/m</a:t>
                </a:r>
                <a:r>
                  <a:rPr i="0" baseline="31999" dirty="0"/>
                  <a:t>2</a:t>
                </a:r>
                <a:r>
                  <a:rPr i="0" dirty="0"/>
                  <a:t>]</a:t>
                </a:r>
              </a:p>
            </p:txBody>
          </p:sp>
        </p:grpSp>
        <p:sp>
          <p:nvSpPr>
            <p:cNvPr id="90" name="Shape 90"/>
            <p:cNvSpPr/>
            <p:nvPr/>
          </p:nvSpPr>
          <p:spPr>
            <a:xfrm>
              <a:off x="584200" y="4106015"/>
              <a:ext cx="4203700" cy="17486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p>
              <a:pPr marL="36867" marR="36867" defTabSz="419100">
                <a:lnSpc>
                  <a:spcPct val="93000"/>
                </a:lnSpc>
                <a:spcBef>
                  <a:spcPts val="700"/>
                </a:spcBef>
                <a:defRPr sz="1600" i="1">
                  <a:uFill>
                    <a:solidFill>
                      <a:srgbClr val="000000"/>
                    </a:solidFill>
                  </a:uFill>
                  <a:latin typeface="+mn-lt"/>
                  <a:ea typeface="+mn-ea"/>
                  <a:cs typeface="+mn-cs"/>
                  <a:sym typeface="Arial"/>
                </a:defRPr>
              </a:pPr>
              <a:r>
                <a:rPr i="0" dirty="0"/>
                <a:t>The Earth’s energy budget behaves according to:</a:t>
              </a:r>
            </a:p>
            <a:p>
              <a:pPr marL="36867" marR="36867" defTabSz="419100">
                <a:lnSpc>
                  <a:spcPct val="93000"/>
                </a:lnSpc>
                <a:spcBef>
                  <a:spcPts val="700"/>
                </a:spcBef>
                <a:defRPr sz="1600" i="1">
                  <a:uFill>
                    <a:solidFill>
                      <a:srgbClr val="000000"/>
                    </a:solidFill>
                  </a:uFill>
                  <a:latin typeface="+mn-lt"/>
                  <a:ea typeface="+mn-ea"/>
                  <a:cs typeface="+mn-cs"/>
                  <a:sym typeface="Arial"/>
                </a:defRPr>
              </a:pPr>
              <a:r>
                <a:rPr dirty="0"/>
                <a:t>  dE/dt = I</a:t>
              </a:r>
              <a:r>
                <a:rPr lang="en-US" baseline="-5999" dirty="0"/>
                <a:t>dn</a:t>
              </a:r>
              <a:r>
                <a:rPr dirty="0"/>
                <a:t> </a:t>
              </a:r>
              <a:r>
                <a:rPr lang="en-US" dirty="0"/>
                <a:t>+ </a:t>
              </a:r>
              <a:r>
                <a:rPr dirty="0"/>
                <a:t>I</a:t>
              </a:r>
              <a:r>
                <a:rPr lang="en-US" baseline="-5999" dirty="0"/>
                <a:t>up</a:t>
              </a:r>
              <a:endParaRPr dirty="0"/>
            </a:p>
            <a:p>
              <a:pPr marL="36867" marR="36867" defTabSz="419100">
                <a:lnSpc>
                  <a:spcPct val="93000"/>
                </a:lnSpc>
                <a:spcBef>
                  <a:spcPts val="700"/>
                </a:spcBef>
                <a:defRPr sz="1600">
                  <a:uFill>
                    <a:solidFill>
                      <a:srgbClr val="000000"/>
                    </a:solidFill>
                  </a:uFill>
                  <a:latin typeface="+mn-lt"/>
                  <a:ea typeface="+mn-ea"/>
                  <a:cs typeface="+mn-cs"/>
                  <a:sym typeface="Arial"/>
                </a:defRPr>
              </a:pPr>
              <a:r>
                <a:rPr dirty="0"/>
                <a:t>where the radiation out depends on the current stock (Stefan-Boltzmann):</a:t>
              </a:r>
            </a:p>
            <a:p>
              <a:pPr marL="36867" marR="36867" defTabSz="419100">
                <a:lnSpc>
                  <a:spcPct val="93000"/>
                </a:lnSpc>
                <a:spcBef>
                  <a:spcPts val="700"/>
                </a:spcBef>
                <a:defRPr sz="1600">
                  <a:uFill>
                    <a:solidFill>
                      <a:srgbClr val="000000"/>
                    </a:solidFill>
                  </a:uFill>
                  <a:latin typeface="+mn-lt"/>
                  <a:ea typeface="+mn-ea"/>
                  <a:cs typeface="+mn-cs"/>
                  <a:sym typeface="Arial"/>
                </a:defRPr>
              </a:pPr>
              <a:r>
                <a:rPr dirty="0"/>
                <a:t>  </a:t>
              </a:r>
              <a:r>
                <a:rPr i="1" dirty="0"/>
                <a:t>I</a:t>
              </a:r>
              <a:r>
                <a:rPr lang="en-US" i="1" baseline="-5999" dirty="0"/>
                <a:t>up</a:t>
              </a:r>
              <a:r>
                <a:rPr i="1" dirty="0"/>
                <a:t> = </a:t>
              </a:r>
              <a:r>
                <a:rPr lang="en-US" i="1" dirty="0"/>
                <a:t>-</a:t>
              </a:r>
              <a:r>
                <a:rPr lang="el-GR" i="1" dirty="0"/>
                <a:t>εσ</a:t>
              </a:r>
              <a:r>
                <a:rPr i="1" dirty="0"/>
                <a:t>T</a:t>
              </a:r>
              <a:r>
                <a:rPr i="1" baseline="31999" dirty="0"/>
                <a:t>4</a:t>
              </a:r>
            </a:p>
          </p:txBody>
        </p:sp>
      </p:grpSp>
      <p:sp>
        <p:nvSpPr>
          <p:cNvPr id="92" name="Shape 92"/>
          <p:cNvSpPr/>
          <p:nvPr/>
        </p:nvSpPr>
        <p:spPr>
          <a:xfrm>
            <a:off x="1540718" y="822672"/>
            <a:ext cx="6051783" cy="128"/>
          </a:xfrm>
          <a:prstGeom prst="line">
            <a:avLst/>
          </a:prstGeom>
          <a:ln w="76200">
            <a:solidFill>
              <a:srgbClr val="4F4F4F"/>
            </a:solidFill>
          </a:ln>
        </p:spPr>
        <p:txBody>
          <a:bodyPr lIns="50800" tIns="50800" rIns="50800" bIns="50800" anchor="ctr"/>
          <a:lstStyle/>
          <a:p>
            <a:endParaRPr/>
          </a:p>
        </p:txBody>
      </p:sp>
      <p:grpSp>
        <p:nvGrpSpPr>
          <p:cNvPr id="106" name="Group 106"/>
          <p:cNvGrpSpPr/>
          <p:nvPr/>
        </p:nvGrpSpPr>
        <p:grpSpPr>
          <a:xfrm>
            <a:off x="-1" y="1663700"/>
            <a:ext cx="4640111" cy="2540000"/>
            <a:chOff x="-12700" y="0"/>
            <a:chExt cx="4640109" cy="2540000"/>
          </a:xfrm>
        </p:grpSpPr>
        <p:sp>
          <p:nvSpPr>
            <p:cNvPr id="93" name="Shape 93"/>
            <p:cNvSpPr/>
            <p:nvPr/>
          </p:nvSpPr>
          <p:spPr>
            <a:xfrm>
              <a:off x="698500" y="622300"/>
              <a:ext cx="3073400" cy="1917700"/>
            </a:xfrm>
            <a:prstGeom prst="roundRect">
              <a:avLst>
                <a:gd name="adj" fmla="val 9877"/>
              </a:avLst>
            </a:prstGeom>
            <a:solidFill>
              <a:srgbClr val="70A3FF"/>
            </a:solidFill>
            <a:ln w="127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94" name="Shape 94"/>
            <p:cNvSpPr/>
            <p:nvPr/>
          </p:nvSpPr>
          <p:spPr>
            <a:xfrm>
              <a:off x="444500" y="0"/>
              <a:ext cx="3683000" cy="825500"/>
            </a:xfrm>
            <a:prstGeom prst="rect">
              <a:avLst/>
            </a:prstGeom>
            <a:solidFill>
              <a:srgbClr val="FFFFFF"/>
            </a:solidFill>
            <a:ln w="127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95" name="Shape 95"/>
            <p:cNvSpPr/>
            <p:nvPr/>
          </p:nvSpPr>
          <p:spPr>
            <a:xfrm>
              <a:off x="698500" y="368300"/>
              <a:ext cx="3073400" cy="2171700"/>
            </a:xfrm>
            <a:prstGeom prst="roundRect">
              <a:avLst>
                <a:gd name="adj" fmla="val 8772"/>
              </a:avLst>
            </a:prstGeom>
            <a:noFill/>
            <a:ln w="12700" cap="flat">
              <a:solidFill>
                <a:srgbClr val="000000"/>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96" name="Shape 96"/>
            <p:cNvSpPr/>
            <p:nvPr/>
          </p:nvSpPr>
          <p:spPr>
            <a:xfrm>
              <a:off x="342900" y="1028700"/>
              <a:ext cx="876300" cy="355600"/>
            </a:xfrm>
            <a:prstGeom prst="rightArrow">
              <a:avLst>
                <a:gd name="adj1" fmla="val 57143"/>
                <a:gd name="adj2" fmla="val 110658"/>
              </a:avLst>
            </a:prstGeom>
            <a:solidFill>
              <a:srgbClr val="00C5FF"/>
            </a:solidFill>
            <a:ln w="12700" cap="flat">
              <a:solidFill>
                <a:srgbClr val="000000"/>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97" name="Shape 97"/>
            <p:cNvSpPr/>
            <p:nvPr/>
          </p:nvSpPr>
          <p:spPr>
            <a:xfrm>
              <a:off x="3441700" y="1917700"/>
              <a:ext cx="876300" cy="355600"/>
            </a:xfrm>
            <a:prstGeom prst="rightArrow">
              <a:avLst>
                <a:gd name="adj1" fmla="val 57143"/>
                <a:gd name="adj2" fmla="val 110658"/>
              </a:avLst>
            </a:prstGeom>
            <a:solidFill>
              <a:srgbClr val="00C5FF"/>
            </a:solidFill>
            <a:ln w="12700" cap="flat">
              <a:solidFill>
                <a:srgbClr val="000000"/>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98" name="Shape 98"/>
            <p:cNvSpPr/>
            <p:nvPr/>
          </p:nvSpPr>
          <p:spPr>
            <a:xfrm>
              <a:off x="-12700" y="800100"/>
              <a:ext cx="762769" cy="2866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p>
              <a:pPr marL="36867" marR="36867" defTabSz="419100">
                <a:lnSpc>
                  <a:spcPct val="93000"/>
                </a:lnSpc>
                <a:defRPr sz="1300" i="1">
                  <a:uFill>
                    <a:solidFill>
                      <a:srgbClr val="000000"/>
                    </a:solidFill>
                  </a:uFill>
                  <a:latin typeface="+mn-lt"/>
                  <a:ea typeface="+mn-ea"/>
                  <a:cs typeface="+mn-cs"/>
                  <a:sym typeface="Arial"/>
                </a:defRPr>
              </a:pPr>
              <a:r>
                <a:t>I</a:t>
              </a:r>
              <a:r>
                <a:rPr baseline="-5999"/>
                <a:t>in  </a:t>
              </a:r>
              <a:r>
                <a:rPr i="0"/>
                <a:t>[m</a:t>
              </a:r>
              <a:r>
                <a:rPr i="0" baseline="31999"/>
                <a:t>3</a:t>
              </a:r>
              <a:r>
                <a:rPr i="0"/>
                <a:t>/s]</a:t>
              </a:r>
            </a:p>
          </p:txBody>
        </p:sp>
        <p:sp>
          <p:nvSpPr>
            <p:cNvPr id="99" name="Shape 99"/>
            <p:cNvSpPr/>
            <p:nvPr/>
          </p:nvSpPr>
          <p:spPr>
            <a:xfrm>
              <a:off x="1473200" y="1447800"/>
              <a:ext cx="803707" cy="3731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p>
              <a:pPr marL="36867" marR="36867" defTabSz="419100">
                <a:lnSpc>
                  <a:spcPct val="93000"/>
                </a:lnSpc>
                <a:defRPr sz="1900">
                  <a:uFill>
                    <a:solidFill>
                      <a:srgbClr val="000000"/>
                    </a:solidFill>
                  </a:uFill>
                  <a:latin typeface="+mn-lt"/>
                  <a:ea typeface="+mn-ea"/>
                  <a:cs typeface="+mn-cs"/>
                  <a:sym typeface="Arial"/>
                </a:defRPr>
              </a:pPr>
              <a:r>
                <a:rPr i="1"/>
                <a:t>V </a:t>
              </a:r>
              <a:r>
                <a:t>[m</a:t>
              </a:r>
              <a:r>
                <a:rPr baseline="31999"/>
                <a:t>3</a:t>
              </a:r>
              <a:r>
                <a:t>]</a:t>
              </a:r>
            </a:p>
          </p:txBody>
        </p:sp>
        <p:sp>
          <p:nvSpPr>
            <p:cNvPr id="100" name="Shape 100"/>
            <p:cNvSpPr/>
            <p:nvPr/>
          </p:nvSpPr>
          <p:spPr>
            <a:xfrm>
              <a:off x="2692400" y="1054100"/>
              <a:ext cx="685800" cy="3235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p>
              <a:pPr marL="36867" marR="36867" defTabSz="419100">
                <a:lnSpc>
                  <a:spcPct val="93000"/>
                </a:lnSpc>
                <a:defRPr sz="1600" i="1">
                  <a:uFill>
                    <a:solidFill>
                      <a:srgbClr val="000000"/>
                    </a:solidFill>
                  </a:uFill>
                  <a:latin typeface="+mn-lt"/>
                  <a:ea typeface="+mn-ea"/>
                  <a:cs typeface="+mn-cs"/>
                  <a:sym typeface="Arial"/>
                </a:defRPr>
              </a:pPr>
              <a:r>
                <a:t>h </a:t>
              </a:r>
              <a:r>
                <a:rPr i="0"/>
                <a:t>[m]</a:t>
              </a:r>
            </a:p>
          </p:txBody>
        </p:sp>
        <p:sp>
          <p:nvSpPr>
            <p:cNvPr id="101" name="Shape 101"/>
            <p:cNvSpPr/>
            <p:nvPr/>
          </p:nvSpPr>
          <p:spPr>
            <a:xfrm flipH="1" flipV="1">
              <a:off x="3289035" y="829138"/>
              <a:ext cx="265" cy="1275388"/>
            </a:xfrm>
            <a:prstGeom prst="line">
              <a:avLst/>
            </a:prstGeom>
            <a:noFill/>
            <a:ln w="25400" cap="flat">
              <a:solidFill>
                <a:srgbClr val="000000"/>
              </a:solidFill>
              <a:prstDash val="solid"/>
              <a:round/>
              <a:headEnd type="triangle" w="med" len="med"/>
              <a:tailEnd type="triangle" w="med" len="med"/>
            </a:ln>
            <a:effectLst/>
          </p:spPr>
          <p:txBody>
            <a:bodyPr wrap="square" lIns="50800" tIns="50800" rIns="50800" bIns="50800" numCol="1" anchor="ctr">
              <a:noAutofit/>
            </a:bodyPr>
            <a:lstStyle/>
            <a:p>
              <a:endParaRPr/>
            </a:p>
          </p:txBody>
        </p:sp>
        <p:sp>
          <p:nvSpPr>
            <p:cNvPr id="102" name="Shape 102"/>
            <p:cNvSpPr/>
            <p:nvPr/>
          </p:nvSpPr>
          <p:spPr>
            <a:xfrm>
              <a:off x="3175000" y="2095500"/>
              <a:ext cx="229064" cy="127"/>
            </a:xfrm>
            <a:prstGeom prst="line">
              <a:avLst/>
            </a:prstGeom>
            <a:noFill/>
            <a:ln w="25400" cap="flat">
              <a:solidFill>
                <a:srgbClr val="000000"/>
              </a:solidFill>
              <a:prstDash val="solid"/>
              <a:round/>
            </a:ln>
            <a:effectLst/>
          </p:spPr>
          <p:txBody>
            <a:bodyPr wrap="square" lIns="50800" tIns="50800" rIns="50800" bIns="50800" numCol="1" anchor="ctr">
              <a:noAutofit/>
            </a:bodyPr>
            <a:lstStyle/>
            <a:p>
              <a:endParaRPr/>
            </a:p>
          </p:txBody>
        </p:sp>
        <p:sp>
          <p:nvSpPr>
            <p:cNvPr id="103" name="Shape 103"/>
            <p:cNvSpPr/>
            <p:nvPr/>
          </p:nvSpPr>
          <p:spPr>
            <a:xfrm>
              <a:off x="3174999" y="825500"/>
              <a:ext cx="229065" cy="1"/>
            </a:xfrm>
            <a:prstGeom prst="line">
              <a:avLst/>
            </a:prstGeom>
            <a:noFill/>
            <a:ln w="25400" cap="flat">
              <a:solidFill>
                <a:srgbClr val="000000"/>
              </a:solidFill>
              <a:prstDash val="solid"/>
              <a:round/>
            </a:ln>
            <a:effectLst/>
          </p:spPr>
          <p:txBody>
            <a:bodyPr wrap="square" lIns="50800" tIns="50800" rIns="50800" bIns="50800" numCol="1" anchor="ctr">
              <a:noAutofit/>
            </a:bodyPr>
            <a:lstStyle/>
            <a:p>
              <a:endParaRPr/>
            </a:p>
          </p:txBody>
        </p:sp>
        <p:sp>
          <p:nvSpPr>
            <p:cNvPr id="104" name="Shape 104"/>
            <p:cNvSpPr/>
            <p:nvPr/>
          </p:nvSpPr>
          <p:spPr>
            <a:xfrm>
              <a:off x="3797300" y="1600200"/>
              <a:ext cx="830110" cy="2866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p>
              <a:pPr marL="36867" marR="36867" defTabSz="419100">
                <a:lnSpc>
                  <a:spcPct val="93000"/>
                </a:lnSpc>
                <a:defRPr sz="1300" i="1">
                  <a:uFill>
                    <a:solidFill>
                      <a:srgbClr val="000000"/>
                    </a:solidFill>
                  </a:uFill>
                  <a:latin typeface="+mn-lt"/>
                  <a:ea typeface="+mn-ea"/>
                  <a:cs typeface="+mn-cs"/>
                  <a:sym typeface="Arial"/>
                </a:defRPr>
              </a:pPr>
              <a:r>
                <a:t>I</a:t>
              </a:r>
              <a:r>
                <a:rPr baseline="-5999"/>
                <a:t>out  </a:t>
              </a:r>
              <a:r>
                <a:rPr i="0"/>
                <a:t>[m</a:t>
              </a:r>
              <a:r>
                <a:rPr i="0" baseline="31999"/>
                <a:t>3</a:t>
              </a:r>
              <a:r>
                <a:rPr i="0"/>
                <a:t>/s]</a:t>
              </a:r>
            </a:p>
          </p:txBody>
        </p:sp>
        <p:sp>
          <p:nvSpPr>
            <p:cNvPr id="105" name="Shape 105"/>
            <p:cNvSpPr/>
            <p:nvPr/>
          </p:nvSpPr>
          <p:spPr>
            <a:xfrm>
              <a:off x="800037" y="2095500"/>
              <a:ext cx="3392905" cy="0"/>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lgn="ctr" defTabSz="406400">
                <a:defRPr sz="28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a:p>
          </p:txBody>
        </p:sp>
      </p:gr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ctrTitle"/>
          </p:nvPr>
        </p:nvSpPr>
        <p:spPr>
          <a:xfrm>
            <a:off x="431800" y="190500"/>
            <a:ext cx="8547100" cy="1181100"/>
          </a:xfrm>
          <a:prstGeom prst="rect">
            <a:avLst/>
          </a:prstGeom>
        </p:spPr>
        <p:txBody>
          <a:bodyPr/>
          <a:lstStyle/>
          <a:p>
            <a:r>
              <a:t>How much energy does the Earth receive from the Sun???</a:t>
            </a:r>
          </a:p>
        </p:txBody>
      </p:sp>
      <p:sp>
        <p:nvSpPr>
          <p:cNvPr id="109" name="Shape 109"/>
          <p:cNvSpPr>
            <a:spLocks noGrp="1"/>
          </p:cNvSpPr>
          <p:nvPr>
            <p:ph type="subTitle" idx="1"/>
          </p:nvPr>
        </p:nvSpPr>
        <p:spPr>
          <a:xfrm>
            <a:off x="431800" y="1548221"/>
            <a:ext cx="8229600" cy="5168901"/>
          </a:xfrm>
          <a:prstGeom prst="rect">
            <a:avLst/>
          </a:prstGeom>
        </p:spPr>
        <p:txBody>
          <a:bodyPr/>
          <a:lstStyle/>
          <a:p>
            <a:r>
              <a:rPr sz="2400" dirty="0"/>
              <a:t>Let’s calculate the solar constant (use pen &amp; paper)</a:t>
            </a:r>
            <a:endParaRPr lang="en-US" sz="2400" dirty="0"/>
          </a:p>
          <a:p>
            <a:r>
              <a:rPr sz="2400" dirty="0"/>
              <a:t>Need following information</a:t>
            </a:r>
          </a:p>
          <a:p>
            <a:pPr marL="779100" lvl="1" indent="-360000">
              <a:buSzPct val="125000"/>
              <a:buChar char="•"/>
            </a:pPr>
            <a:r>
              <a:rPr sz="2000" dirty="0"/>
              <a:t>Sun outputs 3.8 x 10</a:t>
            </a:r>
            <a:r>
              <a:rPr sz="2000" baseline="31999" dirty="0"/>
              <a:t>26</a:t>
            </a:r>
            <a:r>
              <a:rPr sz="2000" dirty="0"/>
              <a:t> W   (1W = 1J/s)</a:t>
            </a:r>
          </a:p>
          <a:p>
            <a:pPr marL="779100" lvl="1" indent="-360000">
              <a:buSzPct val="125000"/>
              <a:buChar char="•"/>
            </a:pPr>
            <a:r>
              <a:rPr sz="2000" dirty="0"/>
              <a:t>Mean sun-earth distance is 150 x 10</a:t>
            </a:r>
            <a:r>
              <a:rPr sz="2000" baseline="31999" dirty="0"/>
              <a:t>9</a:t>
            </a:r>
            <a:r>
              <a:rPr sz="2000" dirty="0"/>
              <a:t> m</a:t>
            </a:r>
          </a:p>
          <a:p>
            <a:pPr marL="779100" lvl="1" indent="-360000">
              <a:buSzPct val="125000"/>
              <a:buChar char="•"/>
            </a:pPr>
            <a:r>
              <a:rPr sz="2000" dirty="0"/>
              <a:t>Area of the distance-sphere is 2.8 x 10</a:t>
            </a:r>
            <a:r>
              <a:rPr sz="2000" baseline="31999" dirty="0"/>
              <a:t>23</a:t>
            </a:r>
            <a:r>
              <a:rPr sz="2000" dirty="0"/>
              <a:t> m</a:t>
            </a:r>
            <a:r>
              <a:rPr sz="2000" baseline="31999" dirty="0"/>
              <a:t>2</a:t>
            </a:r>
            <a:r>
              <a:rPr sz="2000" dirty="0"/>
              <a:t> </a:t>
            </a:r>
            <a:endParaRPr lang="en-US" sz="2000" dirty="0"/>
          </a:p>
          <a:p>
            <a:pPr marL="779100" lvl="1" indent="-360000">
              <a:buSzPct val="125000"/>
              <a:buChar char="•"/>
            </a:pPr>
            <a:endParaRPr dirty="0"/>
          </a:p>
          <a:p>
            <a:r>
              <a:rPr sz="2400" dirty="0"/>
              <a:t>Energy received at the Earth is known as the “solar constant” and is   </a:t>
            </a:r>
            <a:r>
              <a:rPr sz="2400" i="1" dirty="0"/>
              <a:t>S</a:t>
            </a:r>
            <a:r>
              <a:rPr sz="2400" dirty="0"/>
              <a:t> = 1,360 W/m</a:t>
            </a:r>
            <a:r>
              <a:rPr sz="2400" baseline="31999" dirty="0"/>
              <a:t>2</a:t>
            </a:r>
            <a:r>
              <a:rPr sz="2400" dirty="0"/>
              <a:t> </a:t>
            </a:r>
            <a:endParaRPr lang="en-US" sz="2400" dirty="0"/>
          </a:p>
          <a:p>
            <a:endParaRPr sz="2400" dirty="0"/>
          </a:p>
          <a:p>
            <a:r>
              <a:rPr sz="2400" dirty="0"/>
              <a:t>How much energy does the Earth absorb? Need radius of the earth  R = 6.4 x 10</a:t>
            </a:r>
            <a:r>
              <a:rPr sz="2400" baseline="31999" dirty="0"/>
              <a:t>6</a:t>
            </a:r>
            <a:r>
              <a:rPr sz="2400" dirty="0"/>
              <a:t> m</a:t>
            </a:r>
          </a:p>
        </p:txBody>
      </p:sp>
      <p:sp>
        <p:nvSpPr>
          <p:cNvPr id="110" name="Shape 110"/>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p:nvPr/>
        </p:nvSpPr>
        <p:spPr>
          <a:xfrm>
            <a:off x="6978601" y="6479535"/>
            <a:ext cx="1876881" cy="317501"/>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buFont typeface="Trebuchet MS"/>
              <a:defRPr sz="16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Image credit: NASA</a:t>
            </a:r>
          </a:p>
        </p:txBody>
      </p:sp>
      <p:grpSp>
        <p:nvGrpSpPr>
          <p:cNvPr id="120" name="Group 120"/>
          <p:cNvGrpSpPr/>
          <p:nvPr/>
        </p:nvGrpSpPr>
        <p:grpSpPr>
          <a:xfrm>
            <a:off x="5765197" y="2172186"/>
            <a:ext cx="2400301" cy="2201985"/>
            <a:chOff x="0" y="0"/>
            <a:chExt cx="2400299" cy="2201984"/>
          </a:xfrm>
        </p:grpSpPr>
        <p:pic>
          <p:nvPicPr>
            <p:cNvPr id="115" name="image1.png"/>
            <p:cNvPicPr>
              <a:picLocks noChangeAspect="1"/>
            </p:cNvPicPr>
            <p:nvPr/>
          </p:nvPicPr>
          <p:blipFill>
            <a:blip r:embed="rId3"/>
            <a:stretch>
              <a:fillRect/>
            </a:stretch>
          </p:blipFill>
          <p:spPr>
            <a:xfrm>
              <a:off x="198315" y="0"/>
              <a:ext cx="2201985" cy="2201985"/>
            </a:xfrm>
            <a:prstGeom prst="rect">
              <a:avLst/>
            </a:prstGeom>
            <a:ln w="12700" cap="flat">
              <a:noFill/>
              <a:round/>
            </a:ln>
            <a:effectLst/>
          </p:spPr>
        </p:pic>
        <p:grpSp>
          <p:nvGrpSpPr>
            <p:cNvPr id="119" name="Group 119"/>
            <p:cNvGrpSpPr/>
            <p:nvPr/>
          </p:nvGrpSpPr>
          <p:grpSpPr>
            <a:xfrm rot="16199996">
              <a:off x="-745238" y="896721"/>
              <a:ext cx="1887108" cy="396630"/>
              <a:chOff x="0" y="0"/>
              <a:chExt cx="1887107" cy="396629"/>
            </a:xfrm>
          </p:grpSpPr>
          <p:sp>
            <p:nvSpPr>
              <p:cNvPr id="116" name="Shape 116"/>
              <p:cNvSpPr/>
              <p:nvPr/>
            </p:nvSpPr>
            <p:spPr>
              <a:xfrm>
                <a:off x="0" y="0"/>
                <a:ext cx="1887108" cy="39663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cubicBezTo>
                      <a:pt x="0" y="2418"/>
                      <a:pt x="4835" y="0"/>
                      <a:pt x="10800" y="0"/>
                    </a:cubicBezTo>
                    <a:cubicBezTo>
                      <a:pt x="16765" y="0"/>
                      <a:pt x="21600" y="2418"/>
                      <a:pt x="21600" y="5400"/>
                    </a:cubicBezTo>
                    <a:lnTo>
                      <a:pt x="21600" y="16200"/>
                    </a:lnTo>
                    <a:cubicBezTo>
                      <a:pt x="21600" y="19182"/>
                      <a:pt x="16765" y="21600"/>
                      <a:pt x="10800" y="21600"/>
                    </a:cubicBezTo>
                    <a:cubicBezTo>
                      <a:pt x="4835" y="21600"/>
                      <a:pt x="0" y="19182"/>
                      <a:pt x="0" y="16200"/>
                    </a:cubicBezTo>
                    <a:close/>
                  </a:path>
                </a:pathLst>
              </a:custGeom>
              <a:gradFill flip="none" rotWithShape="1">
                <a:gsLst>
                  <a:gs pos="0">
                    <a:srgbClr val="4D94D7"/>
                  </a:gs>
                  <a:gs pos="100000">
                    <a:srgbClr val="C9E3FF"/>
                  </a:gs>
                </a:gsLst>
                <a:lin ang="16200000" scaled="0"/>
              </a:gradFill>
              <a:ln w="9525" cap="flat">
                <a:noFill/>
                <a:round/>
              </a:ln>
              <a:effectLst>
                <a:outerShdw blurRad="38100" dist="23000" dir="5400000" rotWithShape="0">
                  <a:srgbClr val="000000">
                    <a:alpha val="35000"/>
                  </a:srgbClr>
                </a:outerShdw>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117" name="Shape 117"/>
              <p:cNvSpPr/>
              <p:nvPr/>
            </p:nvSpPr>
            <p:spPr>
              <a:xfrm>
                <a:off x="0" y="0"/>
                <a:ext cx="1887108" cy="198316"/>
              </a:xfrm>
              <a:prstGeom prst="ellipse">
                <a:avLst/>
              </a:prstGeom>
              <a:solidFill>
                <a:srgbClr val="FFFFFF">
                  <a:alpha val="40000"/>
                </a:srgbClr>
              </a:solidFill>
              <a:ln w="9525"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118" name="Shape 118"/>
              <p:cNvSpPr/>
              <p:nvPr/>
            </p:nvSpPr>
            <p:spPr>
              <a:xfrm>
                <a:off x="0" y="0"/>
                <a:ext cx="1887107" cy="396630"/>
              </a:xfrm>
              <a:custGeom>
                <a:avLst/>
                <a:gdLst/>
                <a:ahLst/>
                <a:cxnLst>
                  <a:cxn ang="0">
                    <a:pos x="wd2" y="hd2"/>
                  </a:cxn>
                  <a:cxn ang="5400000">
                    <a:pos x="wd2" y="hd2"/>
                  </a:cxn>
                  <a:cxn ang="10800000">
                    <a:pos x="wd2" y="hd2"/>
                  </a:cxn>
                  <a:cxn ang="16200000">
                    <a:pos x="wd2" y="hd2"/>
                  </a:cxn>
                </a:cxnLst>
                <a:rect l="0" t="0" r="r" b="b"/>
                <a:pathLst>
                  <a:path w="21600" h="21600" extrusionOk="0">
                    <a:moveTo>
                      <a:pt x="21600" y="5400"/>
                    </a:moveTo>
                    <a:cubicBezTo>
                      <a:pt x="21600" y="8382"/>
                      <a:pt x="16765" y="10800"/>
                      <a:pt x="10800" y="10800"/>
                    </a:cubicBezTo>
                    <a:cubicBezTo>
                      <a:pt x="4835" y="10800"/>
                      <a:pt x="0" y="8382"/>
                      <a:pt x="0" y="5400"/>
                    </a:cubicBezTo>
                    <a:cubicBezTo>
                      <a:pt x="0" y="2418"/>
                      <a:pt x="4835" y="0"/>
                      <a:pt x="10800" y="0"/>
                    </a:cubicBezTo>
                    <a:cubicBezTo>
                      <a:pt x="16765" y="0"/>
                      <a:pt x="21600" y="2418"/>
                      <a:pt x="21600" y="5400"/>
                    </a:cubicBezTo>
                    <a:lnTo>
                      <a:pt x="21600" y="16200"/>
                    </a:lnTo>
                    <a:cubicBezTo>
                      <a:pt x="21600" y="19182"/>
                      <a:pt x="16765" y="21600"/>
                      <a:pt x="10800" y="21600"/>
                    </a:cubicBezTo>
                    <a:cubicBezTo>
                      <a:pt x="4835" y="21600"/>
                      <a:pt x="0" y="19182"/>
                      <a:pt x="0" y="16200"/>
                    </a:cubicBezTo>
                    <a:lnTo>
                      <a:pt x="0" y="5400"/>
                    </a:lnTo>
                  </a:path>
                </a:pathLst>
              </a:custGeom>
              <a:noFill/>
              <a:ln w="9525" cap="flat">
                <a:solidFill>
                  <a:srgbClr val="5B92C8"/>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grpSp>
      </p:grpSp>
      <p:sp>
        <p:nvSpPr>
          <p:cNvPr id="121" name="Shape 121"/>
          <p:cNvSpPr/>
          <p:nvPr/>
        </p:nvSpPr>
        <p:spPr>
          <a:xfrm rot="10800000">
            <a:off x="563759" y="3017966"/>
            <a:ext cx="5194301" cy="520701"/>
          </a:xfrm>
          <a:prstGeom prst="leftArrow">
            <a:avLst>
              <a:gd name="adj1" fmla="val 50000"/>
              <a:gd name="adj2" fmla="val 62282"/>
            </a:avLst>
          </a:prstGeom>
          <a:solidFill>
            <a:srgbClr val="FFFB00"/>
          </a:solidFill>
          <a:ln>
            <a:solidFill>
              <a:srgbClr val="FFFB00"/>
            </a:solidFill>
          </a:ln>
          <a:effectLst>
            <a:outerShdw blurRad="38100" dist="23000" dir="5400000" rotWithShape="0">
              <a:srgbClr val="000000">
                <a:alpha val="35000"/>
              </a:srgbClr>
            </a:outerShdw>
          </a:effectLst>
        </p:spPr>
        <p:txBody>
          <a:bodyPr lIns="50800" tIns="50800" rIns="50800" bIns="50800" anchor="ct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122" name="Shape 122"/>
          <p:cNvSpPr/>
          <p:nvPr/>
        </p:nvSpPr>
        <p:spPr>
          <a:xfrm>
            <a:off x="-3333440" y="1039052"/>
            <a:ext cx="4025901" cy="4483101"/>
          </a:xfrm>
          <a:prstGeom prst="ellipse">
            <a:avLst/>
          </a:prstGeom>
          <a:solidFill>
            <a:srgbClr val="FFFB00"/>
          </a:solidFill>
          <a:ln>
            <a:solidFill>
              <a:srgbClr val="FFFB00"/>
            </a:solidFill>
          </a:ln>
          <a:effectLst>
            <a:outerShdw blurRad="38100" dist="23000" dir="5400000" rotWithShape="0">
              <a:srgbClr val="000000">
                <a:alpha val="35000"/>
              </a:srgbClr>
            </a:outerShdw>
          </a:effectLst>
        </p:spPr>
        <p:txBody>
          <a:bodyPr lIns="50800" tIns="50800" rIns="50800" bIns="50800" anchor="ct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123" name="Shape 123"/>
          <p:cNvSpPr/>
          <p:nvPr/>
        </p:nvSpPr>
        <p:spPr>
          <a:xfrm>
            <a:off x="565639" y="234460"/>
            <a:ext cx="8331201" cy="2109873"/>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285750" marR="36867" indent="-285750" defTabSz="419100">
              <a:lnSpc>
                <a:spcPct val="93000"/>
              </a:lnSpc>
              <a:spcBef>
                <a:spcPts val="800"/>
              </a:spcBef>
              <a:buClr>
                <a:srgbClr val="000000"/>
              </a:buClr>
              <a:buSzPct val="100000"/>
              <a:buFont typeface="Arial"/>
              <a:buChar char="•"/>
              <a:defRPr sz="2000">
                <a:uFill>
                  <a:solidFill>
                    <a:srgbClr val="000000"/>
                  </a:solidFill>
                </a:uFill>
                <a:latin typeface="+mn-lt"/>
                <a:ea typeface="+mn-ea"/>
                <a:cs typeface="+mn-cs"/>
                <a:sym typeface="Arial"/>
              </a:defRPr>
            </a:pPr>
            <a:r>
              <a:rPr dirty="0"/>
              <a:t>Solar constant is 1360 W/m</a:t>
            </a:r>
            <a:r>
              <a:rPr baseline="31999" dirty="0"/>
              <a:t>2</a:t>
            </a:r>
          </a:p>
          <a:p>
            <a:pPr marL="446700" marR="36867" lvl="1" indent="-180000" defTabSz="419100">
              <a:lnSpc>
                <a:spcPct val="93000"/>
              </a:lnSpc>
              <a:spcBef>
                <a:spcPts val="1400"/>
              </a:spcBef>
              <a:buSzPct val="100000"/>
              <a:buChar char="•"/>
              <a:defRPr sz="1600">
                <a:uFill>
                  <a:solidFill>
                    <a:srgbClr val="000000"/>
                  </a:solidFill>
                </a:uFill>
                <a:latin typeface="+mn-lt"/>
                <a:ea typeface="+mn-ea"/>
                <a:cs typeface="+mn-cs"/>
                <a:sym typeface="Arial"/>
              </a:defRPr>
            </a:pPr>
            <a:r>
              <a:rPr dirty="0"/>
              <a:t>At the top of the atmosphere directly facing the Sun, Earth receives 1360 W/m</a:t>
            </a:r>
            <a:r>
              <a:rPr baseline="28999" dirty="0"/>
              <a:t>2</a:t>
            </a:r>
          </a:p>
          <a:p>
            <a:pPr marL="285750" marR="36867" indent="-285750" defTabSz="419100">
              <a:lnSpc>
                <a:spcPct val="93000"/>
              </a:lnSpc>
              <a:spcBef>
                <a:spcPts val="800"/>
              </a:spcBef>
              <a:buClr>
                <a:srgbClr val="000000"/>
              </a:buClr>
              <a:buSzPct val="100000"/>
              <a:buFont typeface="Arial"/>
              <a:buChar char="•"/>
              <a:defRPr sz="2000">
                <a:uFill>
                  <a:solidFill>
                    <a:srgbClr val="000000"/>
                  </a:solidFill>
                </a:uFill>
                <a:latin typeface="+mn-lt"/>
                <a:ea typeface="+mn-ea"/>
                <a:cs typeface="+mn-cs"/>
                <a:sym typeface="Arial"/>
              </a:defRPr>
            </a:pPr>
            <a:r>
              <a:rPr dirty="0"/>
              <a:t>The Earth “blocks” an area in space equal to the area of a circle with Earth’s radius (</a:t>
            </a:r>
            <a:r>
              <a:rPr lang="en-US" dirty="0">
                <a:latin typeface="Symbol"/>
                <a:sym typeface="Symbol"/>
              </a:rPr>
              <a:t>p</a:t>
            </a:r>
            <a:r>
              <a:rPr dirty="0"/>
              <a:t>R</a:t>
            </a:r>
            <a:r>
              <a:rPr baseline="29600" dirty="0"/>
              <a:t>2</a:t>
            </a:r>
            <a:r>
              <a:rPr dirty="0"/>
              <a:t>)</a:t>
            </a:r>
          </a:p>
          <a:p>
            <a:pPr marL="446700" marR="36867" lvl="1" indent="-180000" defTabSz="419100">
              <a:lnSpc>
                <a:spcPct val="93000"/>
              </a:lnSpc>
              <a:spcBef>
                <a:spcPts val="800"/>
              </a:spcBef>
              <a:buSzPct val="100000"/>
              <a:buChar char="•"/>
              <a:defRPr sz="1600">
                <a:uFill>
                  <a:solidFill>
                    <a:srgbClr val="000000"/>
                  </a:solidFill>
                </a:uFill>
                <a:latin typeface="+mn-lt"/>
                <a:ea typeface="+mn-ea"/>
                <a:cs typeface="+mn-cs"/>
                <a:sym typeface="Arial"/>
              </a:defRPr>
            </a:pPr>
            <a:r>
              <a:rPr dirty="0"/>
              <a:t>Each square meter of that imaginary circle gets 1360 W </a:t>
            </a:r>
          </a:p>
          <a:p>
            <a:pPr marL="446700" marR="36867" lvl="1" indent="-180000" defTabSz="419100">
              <a:lnSpc>
                <a:spcPct val="93000"/>
              </a:lnSpc>
              <a:spcBef>
                <a:spcPts val="800"/>
              </a:spcBef>
              <a:buSzPct val="100000"/>
              <a:buChar char="•"/>
              <a:defRPr sz="1600">
                <a:uFill>
                  <a:solidFill>
                    <a:srgbClr val="000000"/>
                  </a:solidFill>
                </a:uFill>
                <a:latin typeface="+mn-lt"/>
                <a:ea typeface="+mn-ea"/>
                <a:cs typeface="+mn-cs"/>
                <a:sym typeface="Arial"/>
              </a:defRPr>
            </a:pPr>
            <a:r>
              <a:rPr dirty="0"/>
              <a:t>Total energy received proportional to area of that circle</a:t>
            </a:r>
          </a:p>
        </p:txBody>
      </p:sp>
      <p:sp>
        <p:nvSpPr>
          <p:cNvPr id="124" name="Shape 124"/>
          <p:cNvSpPr/>
          <p:nvPr/>
        </p:nvSpPr>
        <p:spPr>
          <a:xfrm>
            <a:off x="565639" y="4793760"/>
            <a:ext cx="8089901" cy="149860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285750" marR="36867" indent="-285750" defTabSz="419100">
              <a:lnSpc>
                <a:spcPct val="93000"/>
              </a:lnSpc>
              <a:spcBef>
                <a:spcPts val="1400"/>
              </a:spcBef>
              <a:buClr>
                <a:srgbClr val="000000"/>
              </a:buClr>
              <a:buSzPct val="100000"/>
              <a:buFont typeface="Arial"/>
              <a:buChar char="•"/>
              <a:defRPr sz="2000">
                <a:uFill>
                  <a:solidFill>
                    <a:srgbClr val="000000"/>
                  </a:solidFill>
                </a:uFill>
                <a:latin typeface="+mn-lt"/>
                <a:ea typeface="+mn-ea"/>
                <a:cs typeface="+mn-cs"/>
                <a:sym typeface="Arial"/>
              </a:defRPr>
            </a:pPr>
            <a:r>
              <a:rPr dirty="0"/>
              <a:t>The </a:t>
            </a:r>
            <a:r>
              <a:rPr b="1" dirty="0"/>
              <a:t>TOTAL</a:t>
            </a:r>
            <a:r>
              <a:rPr dirty="0"/>
              <a:t> energy Earth captures is  1360 x </a:t>
            </a:r>
            <a:r>
              <a:rPr lang="en-US" dirty="0">
                <a:latin typeface="Symbol"/>
                <a:sym typeface="Symbol"/>
              </a:rPr>
              <a:t>p</a:t>
            </a:r>
            <a:r>
              <a:rPr dirty="0"/>
              <a:t>R</a:t>
            </a:r>
            <a:r>
              <a:rPr baseline="29600" dirty="0"/>
              <a:t>2   </a:t>
            </a:r>
            <a:r>
              <a:rPr lang="en-US" dirty="0"/>
              <a:t>[</a:t>
            </a:r>
            <a:r>
              <a:rPr dirty="0"/>
              <a:t>W]</a:t>
            </a:r>
          </a:p>
          <a:p>
            <a:pPr marL="285750" marR="36867" indent="-285750" defTabSz="419100">
              <a:lnSpc>
                <a:spcPct val="93000"/>
              </a:lnSpc>
              <a:spcBef>
                <a:spcPts val="1400"/>
              </a:spcBef>
              <a:buClr>
                <a:srgbClr val="000000"/>
              </a:buClr>
              <a:buSzPct val="100000"/>
              <a:buFont typeface="Arial"/>
              <a:buChar char="•"/>
              <a:defRPr sz="2000">
                <a:uFill>
                  <a:solidFill>
                    <a:srgbClr val="000000"/>
                  </a:solidFill>
                </a:uFill>
                <a:latin typeface="+mn-lt"/>
                <a:ea typeface="+mn-ea"/>
                <a:cs typeface="+mn-cs"/>
                <a:sym typeface="Arial"/>
              </a:defRPr>
            </a:pPr>
            <a:r>
              <a:rPr dirty="0"/>
              <a:t>Distribute total energy received over the surface area of the Earth: (1360 x </a:t>
            </a:r>
            <a:r>
              <a:rPr lang="en-US" dirty="0">
                <a:latin typeface="Symbol"/>
                <a:sym typeface="Symbol"/>
              </a:rPr>
              <a:t>p</a:t>
            </a:r>
            <a:r>
              <a:rPr dirty="0"/>
              <a:t>R</a:t>
            </a:r>
            <a:r>
              <a:rPr baseline="29600" dirty="0"/>
              <a:t>2</a:t>
            </a:r>
            <a:r>
              <a:rPr baseline="-2400" dirty="0"/>
              <a:t>) </a:t>
            </a:r>
            <a:r>
              <a:rPr dirty="0"/>
              <a:t>/ 4</a:t>
            </a:r>
            <a:r>
              <a:rPr lang="en-US" dirty="0">
                <a:latin typeface="Symbol"/>
                <a:sym typeface="Symbol"/>
              </a:rPr>
              <a:t>p</a:t>
            </a:r>
            <a:r>
              <a:rPr dirty="0"/>
              <a:t>R</a:t>
            </a:r>
            <a:r>
              <a:rPr baseline="29600" dirty="0"/>
              <a:t>2</a:t>
            </a:r>
            <a:r>
              <a:rPr dirty="0"/>
              <a:t>   =  1360 / 4  =  340 [W/m</a:t>
            </a:r>
            <a:r>
              <a:rPr baseline="29600" dirty="0"/>
              <a:t>2</a:t>
            </a:r>
            <a:r>
              <a:rPr dirty="0"/>
              <a:t>]. </a:t>
            </a:r>
          </a:p>
          <a:p>
            <a:pPr marL="285750" marR="36867" indent="-285750" defTabSz="419100">
              <a:lnSpc>
                <a:spcPct val="93000"/>
              </a:lnSpc>
              <a:spcBef>
                <a:spcPts val="1400"/>
              </a:spcBef>
              <a:buClr>
                <a:srgbClr val="000000"/>
              </a:buClr>
              <a:buSzPct val="100000"/>
              <a:buFont typeface="Arial"/>
              <a:buChar char="•"/>
              <a:defRPr sz="1400">
                <a:uFill>
                  <a:solidFill>
                    <a:srgbClr val="000000"/>
                  </a:solidFill>
                </a:uFill>
                <a:latin typeface="+mn-lt"/>
                <a:ea typeface="+mn-ea"/>
                <a:cs typeface="+mn-cs"/>
                <a:sym typeface="Arial"/>
              </a:defRPr>
            </a:pPr>
            <a:r>
              <a:rPr dirty="0"/>
              <a:t>Aside: Trenberth was working with about 1365 W/m2 for the solar constant </a:t>
            </a:r>
            <a:r>
              <a:rPr dirty="0">
                <a:latin typeface="Wingdings"/>
                <a:ea typeface="Wingdings"/>
                <a:cs typeface="Wingdings"/>
                <a:sym typeface="Wingdings"/>
              </a:rPr>
              <a:t></a:t>
            </a:r>
            <a:r>
              <a:rPr dirty="0"/>
              <a:t>341 W/m</a:t>
            </a:r>
            <a:r>
              <a:rPr baseline="29428" dirty="0"/>
              <a:t>2</a:t>
            </a:r>
          </a:p>
        </p:txBody>
      </p:sp>
      <p:sp>
        <p:nvSpPr>
          <p:cNvPr id="125" name="Shape 125"/>
          <p:cNvSpPr>
            <a:spLocks noGrp="1"/>
          </p:cNvSpPr>
          <p:nvPr>
            <p:ph type="sldNum" sz="quarter" idx="2"/>
          </p:nvPr>
        </p:nvSpPr>
        <p:spPr>
          <a:xfrm>
            <a:off x="8952825" y="6650618"/>
            <a:ext cx="177869"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ctrTitle"/>
          </p:nvPr>
        </p:nvSpPr>
        <p:spPr>
          <a:xfrm>
            <a:off x="431800" y="254000"/>
            <a:ext cx="8591687" cy="979219"/>
          </a:xfrm>
          <a:prstGeom prst="rect">
            <a:avLst/>
          </a:prstGeom>
        </p:spPr>
        <p:txBody>
          <a:bodyPr/>
          <a:lstStyle>
            <a:lvl1pPr>
              <a:defRPr sz="4100">
                <a:solidFill>
                  <a:srgbClr val="E32400"/>
                </a:solidFill>
              </a:defRPr>
            </a:lvl1pPr>
          </a:lstStyle>
          <a:p>
            <a:r>
              <a:t>CLICKER: Earth’s radiation balance</a:t>
            </a:r>
          </a:p>
        </p:txBody>
      </p:sp>
      <p:sp>
        <p:nvSpPr>
          <p:cNvPr id="130" name="Shape 130"/>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
        <p:nvSpPr>
          <p:cNvPr id="131" name="Shape 131"/>
          <p:cNvSpPr/>
          <p:nvPr/>
        </p:nvSpPr>
        <p:spPr>
          <a:xfrm>
            <a:off x="415772" y="1257300"/>
            <a:ext cx="8623742" cy="216354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marL="36867" marR="36867" defTabSz="419100">
              <a:lnSpc>
                <a:spcPct val="93000"/>
              </a:lnSpc>
              <a:defRPr sz="3300">
                <a:uFill>
                  <a:solidFill>
                    <a:srgbClr val="000000"/>
                  </a:solidFill>
                </a:uFill>
                <a:latin typeface="+mn-lt"/>
                <a:ea typeface="+mn-ea"/>
                <a:cs typeface="+mn-cs"/>
                <a:sym typeface="Arial"/>
              </a:defRPr>
            </a:pPr>
            <a:r>
              <a:rPr sz="2400" dirty="0"/>
              <a:t>If the distance between the Earth and the Sun doubles </a:t>
            </a:r>
            <a:endParaRPr lang="en-US" sz="2400" dirty="0"/>
          </a:p>
          <a:p>
            <a:pPr marL="36867" marR="36867" defTabSz="419100">
              <a:lnSpc>
                <a:spcPct val="93000"/>
              </a:lnSpc>
              <a:defRPr sz="3300">
                <a:uFill>
                  <a:solidFill>
                    <a:srgbClr val="000000"/>
                  </a:solidFill>
                </a:uFill>
                <a:latin typeface="+mn-lt"/>
                <a:ea typeface="+mn-ea"/>
                <a:cs typeface="+mn-cs"/>
                <a:sym typeface="Arial"/>
              </a:defRPr>
            </a:pPr>
            <a:r>
              <a:rPr sz="2400" dirty="0"/>
              <a:t>AND </a:t>
            </a:r>
            <a:endParaRPr lang="en-US" sz="2400" dirty="0"/>
          </a:p>
          <a:p>
            <a:pPr marL="36867" marR="36867" defTabSz="419100">
              <a:lnSpc>
                <a:spcPct val="93000"/>
              </a:lnSpc>
              <a:defRPr sz="3300">
                <a:uFill>
                  <a:solidFill>
                    <a:srgbClr val="000000"/>
                  </a:solidFill>
                </a:uFill>
                <a:latin typeface="+mn-lt"/>
                <a:ea typeface="+mn-ea"/>
                <a:cs typeface="+mn-cs"/>
                <a:sym typeface="Arial"/>
              </a:defRPr>
            </a:pPr>
            <a:r>
              <a:rPr sz="2400" dirty="0"/>
              <a:t>the radius of the Earth shrinks to half its current value, </a:t>
            </a:r>
            <a:endParaRPr lang="en-US" sz="2400" dirty="0"/>
          </a:p>
          <a:p>
            <a:pPr marL="36867" marR="36867" defTabSz="419100">
              <a:lnSpc>
                <a:spcPct val="93000"/>
              </a:lnSpc>
              <a:defRPr sz="3300">
                <a:uFill>
                  <a:solidFill>
                    <a:srgbClr val="000000"/>
                  </a:solidFill>
                </a:uFill>
                <a:latin typeface="+mn-lt"/>
                <a:ea typeface="+mn-ea"/>
                <a:cs typeface="+mn-cs"/>
                <a:sym typeface="Arial"/>
              </a:defRPr>
            </a:pPr>
            <a:endParaRPr lang="en-US" sz="2400" dirty="0"/>
          </a:p>
          <a:p>
            <a:pPr marL="36867" marR="36867" defTabSz="419100">
              <a:lnSpc>
                <a:spcPct val="93000"/>
              </a:lnSpc>
              <a:defRPr sz="3300">
                <a:uFill>
                  <a:solidFill>
                    <a:srgbClr val="000000"/>
                  </a:solidFill>
                </a:uFill>
                <a:latin typeface="+mn-lt"/>
                <a:ea typeface="+mn-ea"/>
                <a:cs typeface="+mn-cs"/>
                <a:sym typeface="Arial"/>
              </a:defRPr>
            </a:pPr>
            <a:r>
              <a:rPr sz="2400" dirty="0"/>
              <a:t>how will the amount of radiation per unit area (W/m</a:t>
            </a:r>
            <a:r>
              <a:rPr sz="2400" baseline="31999" dirty="0"/>
              <a:t>2</a:t>
            </a:r>
            <a:r>
              <a:rPr sz="2400" dirty="0"/>
              <a:t>) received at the surface of the Earth change?</a:t>
            </a:r>
          </a:p>
        </p:txBody>
      </p:sp>
      <p:sp>
        <p:nvSpPr>
          <p:cNvPr id="132" name="Shape 132"/>
          <p:cNvSpPr/>
          <p:nvPr/>
        </p:nvSpPr>
        <p:spPr>
          <a:xfrm>
            <a:off x="1425643" y="3640820"/>
            <a:ext cx="6604000" cy="2297296"/>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93000"/>
              </a:lnSpc>
              <a:spcBef>
                <a:spcPts val="2200"/>
              </a:spcBef>
              <a:buClr>
                <a:srgbClr val="000000"/>
              </a:buClr>
              <a:defRPr sz="3300">
                <a:uFill>
                  <a:solidFill>
                    <a:srgbClr val="000000"/>
                  </a:solidFill>
                </a:uFill>
                <a:latin typeface="+mn-lt"/>
                <a:ea typeface="+mn-ea"/>
                <a:cs typeface="+mn-cs"/>
                <a:sym typeface="Arial"/>
              </a:defRPr>
            </a:pPr>
            <a:r>
              <a:rPr sz="2400" dirty="0"/>
              <a:t>A. Decreases by a factor of 2</a:t>
            </a:r>
          </a:p>
          <a:p>
            <a:pPr marL="36867" marR="36867" defTabSz="419100">
              <a:lnSpc>
                <a:spcPct val="93000"/>
              </a:lnSpc>
              <a:spcBef>
                <a:spcPts val="2200"/>
              </a:spcBef>
              <a:buClr>
                <a:srgbClr val="000000"/>
              </a:buClr>
              <a:defRPr sz="3300">
                <a:uFill>
                  <a:solidFill>
                    <a:srgbClr val="000000"/>
                  </a:solidFill>
                </a:uFill>
                <a:latin typeface="+mn-lt"/>
                <a:ea typeface="+mn-ea"/>
                <a:cs typeface="+mn-cs"/>
                <a:sym typeface="Arial"/>
              </a:defRPr>
            </a:pPr>
            <a:r>
              <a:rPr sz="2400" dirty="0"/>
              <a:t>B. Decreases by a factor of 4</a:t>
            </a:r>
          </a:p>
          <a:p>
            <a:pPr marL="36867" marR="36867" defTabSz="419100">
              <a:lnSpc>
                <a:spcPct val="93000"/>
              </a:lnSpc>
              <a:spcBef>
                <a:spcPts val="2200"/>
              </a:spcBef>
              <a:buClr>
                <a:srgbClr val="000000"/>
              </a:buClr>
              <a:defRPr sz="3300">
                <a:uFill>
                  <a:solidFill>
                    <a:srgbClr val="000000"/>
                  </a:solidFill>
                </a:uFill>
                <a:latin typeface="+mn-lt"/>
                <a:ea typeface="+mn-ea"/>
                <a:cs typeface="+mn-cs"/>
                <a:sym typeface="Arial"/>
              </a:defRPr>
            </a:pPr>
            <a:r>
              <a:rPr sz="2400" dirty="0"/>
              <a:t>C. Decreases by a factor of 8</a:t>
            </a:r>
          </a:p>
          <a:p>
            <a:pPr marL="36867" marR="36867" defTabSz="419100">
              <a:lnSpc>
                <a:spcPct val="93000"/>
              </a:lnSpc>
              <a:spcBef>
                <a:spcPts val="2200"/>
              </a:spcBef>
              <a:buClr>
                <a:srgbClr val="000000"/>
              </a:buClr>
              <a:defRPr sz="3300">
                <a:uFill>
                  <a:solidFill>
                    <a:srgbClr val="000000"/>
                  </a:solidFill>
                </a:uFill>
                <a:latin typeface="+mn-lt"/>
                <a:ea typeface="+mn-ea"/>
                <a:cs typeface="+mn-cs"/>
                <a:sym typeface="Arial"/>
              </a:defRPr>
            </a:pPr>
            <a:r>
              <a:rPr sz="2400" dirty="0"/>
              <a:t>D. Decreases by a factor of 16</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ctrTitle"/>
          </p:nvPr>
        </p:nvSpPr>
        <p:spPr>
          <a:xfrm>
            <a:off x="556521" y="366346"/>
            <a:ext cx="8558497" cy="1741071"/>
          </a:xfrm>
          <a:prstGeom prst="rect">
            <a:avLst/>
          </a:prstGeom>
        </p:spPr>
        <p:txBody>
          <a:bodyPr/>
          <a:lstStyle>
            <a:lvl1pPr>
              <a:defRPr>
                <a:solidFill>
                  <a:schemeClr val="accent5"/>
                </a:solidFill>
              </a:defRPr>
            </a:lvl1pPr>
          </a:lstStyle>
          <a:p>
            <a:r>
              <a:rPr dirty="0"/>
              <a:t>CLICKER:</a:t>
            </a:r>
            <a:r>
              <a:rPr lang="en-US" dirty="0"/>
              <a:t> Heating rates?</a:t>
            </a:r>
            <a:r>
              <a:rPr dirty="0"/>
              <a:t> </a:t>
            </a:r>
            <a:br>
              <a:rPr lang="en-US" dirty="0"/>
            </a:br>
            <a:r>
              <a:rPr sz="2400" dirty="0">
                <a:solidFill>
                  <a:schemeClr val="tx1"/>
                </a:solidFill>
              </a:rPr>
              <a:t>At what rate does this atmosphere </a:t>
            </a:r>
            <a:r>
              <a:rPr lang="en-US" sz="2400" dirty="0">
                <a:solidFill>
                  <a:schemeClr val="tx1"/>
                </a:solidFill>
              </a:rPr>
              <a:t>(</a:t>
            </a:r>
            <a:r>
              <a:rPr sz="2400" dirty="0">
                <a:solidFill>
                  <a:schemeClr val="tx1"/>
                </a:solidFill>
              </a:rPr>
              <a:t>the area between the lines</a:t>
            </a:r>
            <a:r>
              <a:rPr lang="en-US" sz="2400" dirty="0">
                <a:solidFill>
                  <a:schemeClr val="tx1"/>
                </a:solidFill>
              </a:rPr>
              <a:t>) </a:t>
            </a:r>
            <a:r>
              <a:rPr sz="2400" dirty="0">
                <a:solidFill>
                  <a:schemeClr val="tx1"/>
                </a:solidFill>
              </a:rPr>
              <a:t>heat up (+) or cool down (-)?</a:t>
            </a:r>
          </a:p>
        </p:txBody>
      </p:sp>
      <p:sp>
        <p:nvSpPr>
          <p:cNvPr id="137" name="Shape 137"/>
          <p:cNvSpPr>
            <a:spLocks noGrp="1"/>
          </p:cNvSpPr>
          <p:nvPr>
            <p:ph type="sldNum" sz="quarter" idx="2"/>
          </p:nvPr>
        </p:nvSpPr>
        <p:spPr>
          <a:xfrm>
            <a:off x="8952825" y="6650618"/>
            <a:ext cx="177869" cy="22486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
        <p:nvSpPr>
          <p:cNvPr id="139" name="Shape 139"/>
          <p:cNvSpPr/>
          <p:nvPr/>
        </p:nvSpPr>
        <p:spPr>
          <a:xfrm>
            <a:off x="5957715" y="2842819"/>
            <a:ext cx="1979709" cy="328295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44500" indent="-444500">
              <a:spcBef>
                <a:spcPts val="2000"/>
              </a:spcBef>
              <a:buSzPct val="100000"/>
              <a:buAutoNum type="alphaUcPeriod"/>
              <a:defRPr sz="3600">
                <a:latin typeface="Calibri"/>
                <a:ea typeface="Calibri"/>
                <a:cs typeface="Calibri"/>
                <a:sym typeface="Calibri"/>
              </a:defRPr>
            </a:pPr>
            <a:r>
              <a:rPr sz="2800" dirty="0"/>
              <a:t>-10 Wm</a:t>
            </a:r>
            <a:r>
              <a:rPr sz="2800" baseline="31999" dirty="0"/>
              <a:t>-2</a:t>
            </a:r>
          </a:p>
          <a:p>
            <a:pPr marL="444500" indent="-444500">
              <a:spcBef>
                <a:spcPts val="2000"/>
              </a:spcBef>
              <a:buSzPct val="100000"/>
              <a:buAutoNum type="alphaUcPeriod"/>
              <a:defRPr sz="3600">
                <a:latin typeface="Calibri"/>
                <a:ea typeface="Calibri"/>
                <a:cs typeface="Calibri"/>
                <a:sym typeface="Calibri"/>
              </a:defRPr>
            </a:pPr>
            <a:r>
              <a:rPr sz="2800" dirty="0"/>
              <a:t>-20 Wm</a:t>
            </a:r>
            <a:r>
              <a:rPr sz="2800" baseline="31999" dirty="0"/>
              <a:t>-2</a:t>
            </a:r>
          </a:p>
          <a:p>
            <a:pPr marL="444500" indent="-444500">
              <a:spcBef>
                <a:spcPts val="2000"/>
              </a:spcBef>
              <a:buSzPct val="100000"/>
              <a:buAutoNum type="alphaUcPeriod"/>
              <a:defRPr sz="3600">
                <a:latin typeface="Calibri"/>
                <a:ea typeface="Calibri"/>
                <a:cs typeface="Calibri"/>
                <a:sym typeface="Calibri"/>
              </a:defRPr>
            </a:pPr>
            <a:r>
              <a:rPr sz="2800" dirty="0"/>
              <a:t>+20 Wm</a:t>
            </a:r>
            <a:r>
              <a:rPr sz="2800" baseline="31999" dirty="0"/>
              <a:t>-2</a:t>
            </a:r>
          </a:p>
          <a:p>
            <a:pPr marL="444500" indent="-444500">
              <a:spcBef>
                <a:spcPts val="2000"/>
              </a:spcBef>
              <a:buSzPct val="100000"/>
              <a:buAutoNum type="alphaUcPeriod"/>
              <a:defRPr sz="3600">
                <a:latin typeface="Calibri"/>
                <a:ea typeface="Calibri"/>
                <a:cs typeface="Calibri"/>
                <a:sym typeface="Calibri"/>
              </a:defRPr>
            </a:pPr>
            <a:r>
              <a:rPr sz="2800" dirty="0"/>
              <a:t>+50 Wm</a:t>
            </a:r>
            <a:r>
              <a:rPr sz="2800" baseline="31999" dirty="0"/>
              <a:t>-2</a:t>
            </a:r>
          </a:p>
          <a:p>
            <a:pPr marL="444500" indent="-444500">
              <a:spcBef>
                <a:spcPts val="2000"/>
              </a:spcBef>
              <a:buSzPct val="100000"/>
              <a:buAutoNum type="alphaUcPeriod"/>
              <a:defRPr sz="3600">
                <a:latin typeface="Calibri"/>
                <a:ea typeface="Calibri"/>
                <a:cs typeface="Calibri"/>
                <a:sym typeface="Calibri"/>
              </a:defRPr>
            </a:pPr>
            <a:r>
              <a:rPr sz="2800" dirty="0"/>
              <a:t>+70 Wm</a:t>
            </a:r>
            <a:r>
              <a:rPr sz="2800" baseline="31999" dirty="0"/>
              <a:t>-2</a:t>
            </a:r>
          </a:p>
        </p:txBody>
      </p:sp>
      <p:grpSp>
        <p:nvGrpSpPr>
          <p:cNvPr id="3" name="Group 2"/>
          <p:cNvGrpSpPr/>
          <p:nvPr/>
        </p:nvGrpSpPr>
        <p:grpSpPr>
          <a:xfrm>
            <a:off x="357447" y="2204137"/>
            <a:ext cx="5045137" cy="4096768"/>
            <a:chOff x="357447" y="2204137"/>
            <a:chExt cx="5045137" cy="4096768"/>
          </a:xfrm>
        </p:grpSpPr>
        <p:pic>
          <p:nvPicPr>
            <p:cNvPr id="138" name="pasted-image.pdf"/>
            <p:cNvPicPr>
              <a:picLocks noChangeAspect="1"/>
            </p:cNvPicPr>
            <p:nvPr/>
          </p:nvPicPr>
          <p:blipFill>
            <a:blip r:embed="rId3"/>
            <a:srcRect t="26096" r="34556"/>
            <a:stretch>
              <a:fillRect/>
            </a:stretch>
          </p:blipFill>
          <p:spPr>
            <a:xfrm>
              <a:off x="357447" y="2204137"/>
              <a:ext cx="5045137" cy="4096768"/>
            </a:xfrm>
            <a:prstGeom prst="rect">
              <a:avLst/>
            </a:prstGeom>
            <a:ln w="12700">
              <a:miter lim="400000"/>
            </a:ln>
          </p:spPr>
        </p:pic>
        <p:sp>
          <p:nvSpPr>
            <p:cNvPr id="2" name="Rectangle 1"/>
            <p:cNvSpPr/>
            <p:nvPr/>
          </p:nvSpPr>
          <p:spPr>
            <a:xfrm>
              <a:off x="3198796" y="2326221"/>
              <a:ext cx="269626" cy="400110"/>
            </a:xfrm>
            <a:prstGeom prst="rect">
              <a:avLst/>
            </a:prstGeom>
          </p:spPr>
          <p:txBody>
            <a:bodyPr wrap="none">
              <a:spAutoFit/>
            </a:bodyPr>
            <a:lstStyle/>
            <a:p>
              <a:r>
                <a:rPr lang="en-US" sz="2000"/>
                <a:t>-</a:t>
              </a:r>
            </a:p>
          </p:txBody>
        </p:sp>
        <p:sp>
          <p:nvSpPr>
            <p:cNvPr id="7" name="Rectangle 6"/>
            <p:cNvSpPr/>
            <p:nvPr/>
          </p:nvSpPr>
          <p:spPr>
            <a:xfrm>
              <a:off x="3207314" y="5767223"/>
              <a:ext cx="269626" cy="400110"/>
            </a:xfrm>
            <a:prstGeom prst="rect">
              <a:avLst/>
            </a:prstGeom>
          </p:spPr>
          <p:txBody>
            <a:bodyPr wrap="none">
              <a:spAutoFit/>
            </a:bodyPr>
            <a:lstStyle/>
            <a:p>
              <a:r>
                <a:rPr lang="en-US" sz="2000"/>
                <a:t>-</a:t>
              </a:r>
            </a:p>
          </p:txBody>
        </p:sp>
      </p:gr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489876" y="267900"/>
            <a:ext cx="3257943" cy="64940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4000" dirty="0">
                <a:solidFill>
                  <a:srgbClr val="0433FF"/>
                </a:solidFill>
                <a:uFill>
                  <a:solidFill>
                    <a:srgbClr val="0433FF"/>
                  </a:solidFill>
                </a:uFill>
              </a:rPr>
              <a:t>R&amp;R:  Power</a:t>
            </a:r>
            <a:r>
              <a:rPr sz="4000" dirty="0">
                <a:solidFill>
                  <a:srgbClr val="0433FF"/>
                </a:solidFill>
                <a:uFill>
                  <a:solidFill>
                    <a:srgbClr val="0433FF"/>
                  </a:solidFill>
                </a:uFill>
              </a:rPr>
              <a:t> </a:t>
            </a:r>
          </a:p>
        </p:txBody>
      </p:sp>
      <p:sp>
        <p:nvSpPr>
          <p:cNvPr id="450" name="Shape 450"/>
          <p:cNvSpPr/>
          <p:nvPr/>
        </p:nvSpPr>
        <p:spPr>
          <a:xfrm>
            <a:off x="5812905" y="3774208"/>
            <a:ext cx="2674389" cy="120892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P</a:t>
            </a:r>
            <a:r>
              <a:rPr lang="en-US" baseline="-25000" dirty="0"/>
              <a:t>S</a:t>
            </a:r>
            <a:r>
              <a:rPr lang="en-US" dirty="0"/>
              <a:t> &gt; P</a:t>
            </a:r>
            <a:r>
              <a:rPr lang="en-US" baseline="-25000" dirty="0"/>
              <a:t>T</a:t>
            </a:r>
            <a:r>
              <a:rPr lang="en-US" dirty="0"/>
              <a:t> &gt; P</a:t>
            </a:r>
            <a:r>
              <a:rPr lang="en-US" baseline="-25000" dirty="0"/>
              <a:t>G</a:t>
            </a:r>
            <a:r>
              <a:rPr lang="en-US" dirty="0"/>
              <a:t> &gt; P</a:t>
            </a:r>
            <a:r>
              <a:rPr lang="en-US" baseline="-25000" dirty="0"/>
              <a:t>V</a:t>
            </a:r>
            <a:endParaRPr lang="en-US" dirty="0"/>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P</a:t>
            </a:r>
            <a:r>
              <a:rPr lang="en-US" baseline="-25000" dirty="0"/>
              <a:t>V</a:t>
            </a:r>
            <a:r>
              <a:rPr lang="en-US" dirty="0"/>
              <a:t> &gt; P</a:t>
            </a:r>
            <a:r>
              <a:rPr lang="en-US" baseline="-25000" dirty="0"/>
              <a:t>G</a:t>
            </a:r>
            <a:r>
              <a:rPr lang="en-US" dirty="0"/>
              <a:t> &gt; P</a:t>
            </a:r>
            <a:r>
              <a:rPr lang="en-US" baseline="-25000" dirty="0"/>
              <a:t>T</a:t>
            </a:r>
            <a:r>
              <a:rPr lang="en-US" dirty="0"/>
              <a:t> &gt; P</a:t>
            </a:r>
            <a:r>
              <a:rPr lang="en-US" baseline="-25000" dirty="0"/>
              <a:t>S</a:t>
            </a:r>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P</a:t>
            </a:r>
            <a:r>
              <a:rPr lang="en-US" baseline="-25000" dirty="0"/>
              <a:t>V</a:t>
            </a:r>
            <a:r>
              <a:rPr lang="en-US" dirty="0"/>
              <a:t> = P</a:t>
            </a:r>
            <a:r>
              <a:rPr lang="en-US" baseline="-25000" dirty="0"/>
              <a:t>G</a:t>
            </a:r>
            <a:r>
              <a:rPr lang="en-US" dirty="0"/>
              <a:t> = P</a:t>
            </a:r>
            <a:r>
              <a:rPr lang="en-US" baseline="-25000" dirty="0"/>
              <a:t>T</a:t>
            </a:r>
            <a:r>
              <a:rPr lang="en-US" dirty="0"/>
              <a:t> = P</a:t>
            </a:r>
            <a:r>
              <a:rPr lang="en-US" baseline="-25000" dirty="0"/>
              <a:t>S</a:t>
            </a:r>
            <a:endParaRPr baseline="-25000" dirty="0"/>
          </a:p>
        </p:txBody>
      </p:sp>
      <p:sp>
        <p:nvSpPr>
          <p:cNvPr id="2" name="Slide Number Placeholder 1"/>
          <p:cNvSpPr>
            <a:spLocks noGrp="1"/>
          </p:cNvSpPr>
          <p:nvPr>
            <p:ph type="sldNum" sz="quarter" idx="2"/>
          </p:nvPr>
        </p:nvSpPr>
        <p:spPr/>
        <p:txBody>
          <a:bodyPr/>
          <a:lstStyle/>
          <a:p>
            <a:fld id="{86CB4B4D-7CA3-9044-876B-883B54F8677D}" type="slidenum">
              <a:rPr lang="uk-UA" smtClean="0"/>
              <a:t>3</a:t>
            </a:fld>
            <a:endParaRPr lang="uk-UA"/>
          </a:p>
        </p:txBody>
      </p:sp>
      <p:sp>
        <p:nvSpPr>
          <p:cNvPr id="5" name="Shape 450"/>
          <p:cNvSpPr/>
          <p:nvPr/>
        </p:nvSpPr>
        <p:spPr>
          <a:xfrm>
            <a:off x="640080" y="1240759"/>
            <a:ext cx="8288024" cy="9040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lvl="0" indent="-360000" defTabSz="419100" eaLnBrk="1" fontAlgn="auto" latinLnBrk="0" hangingPunct="1">
              <a:lnSpc>
                <a:spcPct val="93000"/>
              </a:lnSpc>
              <a:spcBef>
                <a:spcPts val="1300"/>
              </a:spcBef>
              <a:spcAft>
                <a:spcPts val="0"/>
              </a:spcAft>
              <a:buClrTx/>
              <a:buSzPct val="100000"/>
              <a:buFont typeface="+mj-lt"/>
              <a:buNone/>
              <a:tabLst/>
              <a:defRPr sz="1800">
                <a:uFill>
                  <a:solidFill>
                    <a:srgbClr val="000000"/>
                  </a:solidFill>
                </a:uFill>
                <a:latin typeface="+mn-lt"/>
                <a:ea typeface="+mn-ea"/>
                <a:cs typeface="+mn-cs"/>
                <a:sym typeface="Arial"/>
              </a:defRPr>
            </a:pPr>
            <a:r>
              <a:rPr lang="en-US" sz="2800" dirty="0"/>
              <a:t>Which of the following is true about </a:t>
            </a:r>
            <a:r>
              <a:rPr lang="en-US" sz="2800"/>
              <a:t>the initial power </a:t>
            </a:r>
            <a:r>
              <a:rPr lang="en-US" sz="2800" dirty="0"/>
              <a:t>(heat) output from each of the cups of coffee?</a:t>
            </a:r>
          </a:p>
        </p:txBody>
      </p:sp>
      <p:grpSp>
        <p:nvGrpSpPr>
          <p:cNvPr id="6" name="Group 5"/>
          <p:cNvGrpSpPr/>
          <p:nvPr/>
        </p:nvGrpSpPr>
        <p:grpSpPr>
          <a:xfrm>
            <a:off x="789134" y="2647543"/>
            <a:ext cx="4349473" cy="3244042"/>
            <a:chOff x="789134" y="2647543"/>
            <a:chExt cx="4349473" cy="3244042"/>
          </a:xfrm>
        </p:grpSpPr>
        <p:pic>
          <p:nvPicPr>
            <p:cNvPr id="4" name="Picture 3"/>
            <p:cNvPicPr>
              <a:picLocks noChangeAspect="1"/>
            </p:cNvPicPr>
            <p:nvPr/>
          </p:nvPicPr>
          <p:blipFill>
            <a:blip r:embed="rId3"/>
            <a:stretch>
              <a:fillRect/>
            </a:stretch>
          </p:blipFill>
          <p:spPr>
            <a:xfrm>
              <a:off x="789134" y="2647543"/>
              <a:ext cx="4349473" cy="3244042"/>
            </a:xfrm>
            <a:prstGeom prst="rect">
              <a:avLst/>
            </a:prstGeom>
          </p:spPr>
        </p:pic>
        <p:sp>
          <p:nvSpPr>
            <p:cNvPr id="3" name="TextBox 2"/>
            <p:cNvSpPr txBox="1"/>
            <p:nvPr/>
          </p:nvSpPr>
          <p:spPr>
            <a:xfrm>
              <a:off x="914401" y="4154383"/>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Short</a:t>
              </a:r>
            </a:p>
          </p:txBody>
        </p:sp>
        <p:sp>
          <p:nvSpPr>
            <p:cNvPr id="8" name="TextBox 7"/>
            <p:cNvSpPr txBox="1"/>
            <p:nvPr/>
          </p:nvSpPr>
          <p:spPr>
            <a:xfrm>
              <a:off x="3147337" y="3672404"/>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Grande</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9" name="TextBox 8"/>
            <p:cNvSpPr txBox="1"/>
            <p:nvPr/>
          </p:nvSpPr>
          <p:spPr>
            <a:xfrm>
              <a:off x="2002952" y="3949497"/>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Tall</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0" name="TextBox 9"/>
            <p:cNvSpPr txBox="1"/>
            <p:nvPr/>
          </p:nvSpPr>
          <p:spPr>
            <a:xfrm>
              <a:off x="4184603" y="3438842"/>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Vente</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grpSp>
      <p:sp>
        <p:nvSpPr>
          <p:cNvPr id="7" name="Rectangle 6"/>
          <p:cNvSpPr/>
          <p:nvPr/>
        </p:nvSpPr>
        <p:spPr>
          <a:xfrm>
            <a:off x="610866" y="6163270"/>
            <a:ext cx="7530267" cy="349968"/>
          </a:xfrm>
          <a:prstGeom prst="rect">
            <a:avLst/>
          </a:prstGeom>
        </p:spPr>
        <p:txBody>
          <a:bodyPr wrap="none">
            <a:spAutoFit/>
          </a:bodyPr>
          <a:lstStyle/>
          <a:p>
            <a:pPr marL="396867" marR="36867" lvl="0" indent="-360000" defTabSz="419100" hangingPunct="1">
              <a:lnSpc>
                <a:spcPct val="93000"/>
              </a:lnSpc>
              <a:spcBef>
                <a:spcPts val="1300"/>
              </a:spcBef>
              <a:buSzPct val="100000"/>
              <a:defRPr sz="1800">
                <a:uFill>
                  <a:solidFill>
                    <a:srgbClr val="000000"/>
                  </a:solidFill>
                </a:uFill>
                <a:latin typeface="+mn-lt"/>
                <a:ea typeface="+mn-ea"/>
                <a:cs typeface="+mn-cs"/>
                <a:sym typeface="Arial"/>
              </a:defRPr>
            </a:pPr>
            <a:r>
              <a:rPr lang="en-US" dirty="0">
                <a:uFill>
                  <a:solidFill>
                    <a:srgbClr val="000000"/>
                  </a:solidFill>
                </a:uFill>
                <a:sym typeface="Arial"/>
              </a:rPr>
              <a:t>Assume the initial temperature of the coffee, </a:t>
            </a:r>
            <a:r>
              <a:rPr lang="en-US" i="1" dirty="0">
                <a:uFill>
                  <a:solidFill>
                    <a:srgbClr val="000000"/>
                  </a:solidFill>
                </a:uFill>
                <a:sym typeface="Arial"/>
              </a:rPr>
              <a:t>T</a:t>
            </a:r>
            <a:r>
              <a:rPr lang="en-US" dirty="0">
                <a:uFill>
                  <a:solidFill>
                    <a:srgbClr val="000000"/>
                  </a:solidFill>
                </a:uFill>
                <a:sym typeface="Arial"/>
              </a:rPr>
              <a:t>, is the same in each cup</a:t>
            </a:r>
          </a:p>
        </p:txBody>
      </p:sp>
    </p:spTree>
    <p:extLst>
      <p:ext uri="{BB962C8B-B14F-4D97-AF65-F5344CB8AC3E}">
        <p14:creationId xmlns:p14="http://schemas.microsoft.com/office/powerpoint/2010/main" val="310620315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ctrTitle"/>
          </p:nvPr>
        </p:nvSpPr>
        <p:spPr>
          <a:xfrm>
            <a:off x="457200" y="0"/>
            <a:ext cx="8229600" cy="772026"/>
          </a:xfrm>
          <a:prstGeom prst="rect">
            <a:avLst/>
          </a:prstGeom>
        </p:spPr>
        <p:txBody>
          <a:bodyPr lIns="38100" tIns="38100" rIns="38100" bIns="38100"/>
          <a:lstStyle>
            <a:lvl1pPr algn="ctr">
              <a:defRPr sz="2400"/>
            </a:lvl1pPr>
          </a:lstStyle>
          <a:p>
            <a:r>
              <a:t>Worksheet: The Earth as a Stock and Flow Problem</a:t>
            </a:r>
          </a:p>
        </p:txBody>
      </p:sp>
      <p:sp>
        <p:nvSpPr>
          <p:cNvPr id="144" name="Shape 144"/>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grpSp>
        <p:nvGrpSpPr>
          <p:cNvPr id="157" name="Group 157"/>
          <p:cNvGrpSpPr/>
          <p:nvPr/>
        </p:nvGrpSpPr>
        <p:grpSpPr>
          <a:xfrm>
            <a:off x="-14260" y="943886"/>
            <a:ext cx="9071205" cy="5732229"/>
            <a:chOff x="0" y="0"/>
            <a:chExt cx="9071204" cy="5732228"/>
          </a:xfrm>
        </p:grpSpPr>
        <p:grpSp>
          <p:nvGrpSpPr>
            <p:cNvPr id="151" name="Group 151"/>
            <p:cNvGrpSpPr/>
            <p:nvPr/>
          </p:nvGrpSpPr>
          <p:grpSpPr>
            <a:xfrm>
              <a:off x="0" y="0"/>
              <a:ext cx="9071204" cy="5640510"/>
              <a:chOff x="0" y="0"/>
              <a:chExt cx="9071203" cy="5640509"/>
            </a:xfrm>
          </p:grpSpPr>
          <p:pic>
            <p:nvPicPr>
              <p:cNvPr id="145" name="pasted-image.png"/>
              <p:cNvPicPr>
                <a:picLocks noChangeAspect="1"/>
              </p:cNvPicPr>
              <p:nvPr/>
            </p:nvPicPr>
            <p:blipFill>
              <a:blip r:embed="rId3"/>
              <a:stretch>
                <a:fillRect/>
              </a:stretch>
            </p:blipFill>
            <p:spPr>
              <a:xfrm>
                <a:off x="793676" y="0"/>
                <a:ext cx="8277527" cy="5640509"/>
              </a:xfrm>
              <a:prstGeom prst="rect">
                <a:avLst/>
              </a:prstGeom>
              <a:ln w="12700" cap="flat">
                <a:noFill/>
                <a:miter lim="400000"/>
              </a:ln>
              <a:effectLst/>
            </p:spPr>
          </p:pic>
          <p:sp>
            <p:nvSpPr>
              <p:cNvPr id="146" name="Shape 146"/>
              <p:cNvSpPr/>
              <p:nvPr/>
            </p:nvSpPr>
            <p:spPr>
              <a:xfrm>
                <a:off x="0" y="1457832"/>
                <a:ext cx="8986905" cy="1"/>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algn="ctr">
                  <a:defRPr>
                    <a:latin typeface="Helvetica Light"/>
                    <a:ea typeface="Helvetica Light"/>
                    <a:cs typeface="Helvetica Light"/>
                    <a:sym typeface="Helvetica Light"/>
                  </a:defRPr>
                </a:pPr>
                <a:endParaRPr/>
              </a:p>
            </p:txBody>
          </p:sp>
          <p:sp>
            <p:nvSpPr>
              <p:cNvPr id="147" name="Shape 147"/>
              <p:cNvSpPr/>
              <p:nvPr/>
            </p:nvSpPr>
            <p:spPr>
              <a:xfrm>
                <a:off x="0" y="3711765"/>
                <a:ext cx="8986905" cy="1"/>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algn="ctr">
                  <a:defRPr>
                    <a:latin typeface="Helvetica Light"/>
                    <a:ea typeface="Helvetica Light"/>
                    <a:cs typeface="Helvetica Light"/>
                    <a:sym typeface="Helvetica Light"/>
                  </a:defRPr>
                </a:pPr>
                <a:endParaRPr/>
              </a:p>
            </p:txBody>
          </p:sp>
          <p:sp>
            <p:nvSpPr>
              <p:cNvPr id="148" name="Shape 148"/>
              <p:cNvSpPr/>
              <p:nvPr/>
            </p:nvSpPr>
            <p:spPr>
              <a:xfrm>
                <a:off x="193159" y="574826"/>
                <a:ext cx="348329" cy="5180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defRPr sz="2200" b="1"/>
                </a:lvl1pPr>
              </a:lstStyle>
              <a:p>
                <a:r>
                  <a:t>1</a:t>
                </a:r>
              </a:p>
            </p:txBody>
          </p:sp>
          <p:sp>
            <p:nvSpPr>
              <p:cNvPr id="149" name="Shape 149"/>
              <p:cNvSpPr/>
              <p:nvPr/>
            </p:nvSpPr>
            <p:spPr>
              <a:xfrm>
                <a:off x="193159" y="2286315"/>
                <a:ext cx="348329" cy="5180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defRPr sz="2200" b="1"/>
                </a:lvl1pPr>
              </a:lstStyle>
              <a:p>
                <a:r>
                  <a:t>2</a:t>
                </a:r>
              </a:p>
            </p:txBody>
          </p:sp>
          <p:sp>
            <p:nvSpPr>
              <p:cNvPr id="150" name="Shape 150"/>
              <p:cNvSpPr/>
              <p:nvPr/>
            </p:nvSpPr>
            <p:spPr>
              <a:xfrm>
                <a:off x="193159" y="4084742"/>
                <a:ext cx="348329" cy="5180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defRPr sz="2200" b="1"/>
                </a:lvl1pPr>
              </a:lstStyle>
              <a:p>
                <a:r>
                  <a:t>3</a:t>
                </a:r>
              </a:p>
            </p:txBody>
          </p:sp>
        </p:grpSp>
        <p:sp>
          <p:nvSpPr>
            <p:cNvPr id="152" name="Shape 152"/>
            <p:cNvSpPr/>
            <p:nvPr/>
          </p:nvSpPr>
          <p:spPr>
            <a:xfrm rot="6057653">
              <a:off x="3347703" y="2412618"/>
              <a:ext cx="441782" cy="179060"/>
            </a:xfrm>
            <a:prstGeom prst="rightArrow">
              <a:avLst>
                <a:gd name="adj1" fmla="val 40172"/>
                <a:gd name="adj2" fmla="val 132508"/>
              </a:avLst>
            </a:prstGeom>
            <a:solidFill>
              <a:srgbClr val="000000"/>
            </a:solidFill>
            <a:ln w="12700" cap="flat">
              <a:noFill/>
              <a:miter lim="400000"/>
            </a:ln>
            <a:effectLst/>
          </p:spPr>
          <p:txBody>
            <a:bodyPr wrap="square" lIns="50800" tIns="50800" rIns="50800" bIns="50800" numCol="1" anchor="ctr">
              <a:noAutofit/>
            </a:bodyPr>
            <a:lstStyle/>
            <a:p>
              <a:pPr algn="ctr">
                <a:defRPr>
                  <a:solidFill>
                    <a:srgbClr val="FFFFFF"/>
                  </a:solidFill>
                  <a:effectLst>
                    <a:outerShdw blurRad="25400" dist="23998" dir="2700000" rotWithShape="0">
                      <a:srgbClr val="000000">
                        <a:alpha val="31034"/>
                      </a:srgbClr>
                    </a:outerShdw>
                  </a:effectLst>
                </a:defRPr>
              </a:pPr>
              <a:endParaRPr/>
            </a:p>
          </p:txBody>
        </p:sp>
        <p:sp>
          <p:nvSpPr>
            <p:cNvPr id="153" name="Shape 153"/>
            <p:cNvSpPr/>
            <p:nvPr/>
          </p:nvSpPr>
          <p:spPr>
            <a:xfrm>
              <a:off x="3428444" y="2022156"/>
              <a:ext cx="502978" cy="3116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a:defRPr sz="1100" b="1"/>
              </a:lvl1pPr>
            </a:lstStyle>
            <a:p>
              <a:r>
                <a:t>184</a:t>
              </a:r>
            </a:p>
          </p:txBody>
        </p:sp>
        <p:sp>
          <p:nvSpPr>
            <p:cNvPr id="154" name="Shape 154"/>
            <p:cNvSpPr/>
            <p:nvPr/>
          </p:nvSpPr>
          <p:spPr>
            <a:xfrm>
              <a:off x="7264694" y="16145"/>
              <a:ext cx="296786" cy="197268"/>
            </a:xfrm>
            <a:prstGeom prst="rect">
              <a:avLst/>
            </a:prstGeom>
            <a:solidFill>
              <a:srgbClr val="F5DEB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1100" b="1"/>
              </a:lvl1pPr>
            </a:lstStyle>
            <a:p>
              <a:r>
                <a:t>238</a:t>
              </a:r>
            </a:p>
          </p:txBody>
        </p:sp>
        <p:sp>
          <p:nvSpPr>
            <p:cNvPr id="155" name="Shape 155"/>
            <p:cNvSpPr/>
            <p:nvPr/>
          </p:nvSpPr>
          <p:spPr>
            <a:xfrm>
              <a:off x="6579806" y="1587827"/>
              <a:ext cx="312018" cy="190688"/>
            </a:xfrm>
            <a:prstGeom prst="rect">
              <a:avLst/>
            </a:prstGeom>
            <a:solidFill>
              <a:srgbClr val="F5DEB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1000" b="1"/>
              </a:lvl1pPr>
            </a:lstStyle>
            <a:p>
              <a:r>
                <a:t>168</a:t>
              </a:r>
            </a:p>
          </p:txBody>
        </p:sp>
        <p:sp>
          <p:nvSpPr>
            <p:cNvPr id="156" name="Shape 156"/>
            <p:cNvSpPr/>
            <p:nvPr/>
          </p:nvSpPr>
          <p:spPr>
            <a:xfrm>
              <a:off x="8222090" y="5549046"/>
              <a:ext cx="736890" cy="1831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defRPr sz="1000"/>
              </a:lvl1pPr>
            </a:lstStyle>
            <a:p>
              <a:r>
                <a:t>*modified*</a:t>
              </a:r>
            </a:p>
          </p:txBody>
        </p:sp>
      </p:gr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ctrTitle"/>
          </p:nvPr>
        </p:nvSpPr>
        <p:spPr>
          <a:xfrm>
            <a:off x="457200" y="0"/>
            <a:ext cx="8229600" cy="1066506"/>
          </a:xfrm>
          <a:prstGeom prst="rect">
            <a:avLst/>
          </a:prstGeom>
        </p:spPr>
        <p:txBody>
          <a:bodyPr lIns="38100" tIns="38100" rIns="38100" bIns="38100"/>
          <a:lstStyle/>
          <a:p>
            <a:r>
              <a:t>Focus on Albedo – </a:t>
            </a:r>
            <a:r>
              <a:rPr sz="3200"/>
              <a:t>left side of diagram</a:t>
            </a:r>
          </a:p>
        </p:txBody>
      </p:sp>
      <p:grpSp>
        <p:nvGrpSpPr>
          <p:cNvPr id="164" name="Group 164"/>
          <p:cNvGrpSpPr/>
          <p:nvPr/>
        </p:nvGrpSpPr>
        <p:grpSpPr>
          <a:xfrm>
            <a:off x="829909" y="1070049"/>
            <a:ext cx="7929118" cy="5575437"/>
            <a:chOff x="0" y="0"/>
            <a:chExt cx="7929117" cy="5575436"/>
          </a:xfrm>
        </p:grpSpPr>
        <p:pic>
          <p:nvPicPr>
            <p:cNvPr id="162" name="image3.png"/>
            <p:cNvPicPr>
              <a:picLocks noChangeAspect="1"/>
            </p:cNvPicPr>
            <p:nvPr/>
          </p:nvPicPr>
          <p:blipFill>
            <a:blip r:embed="rId3"/>
            <a:stretch>
              <a:fillRect/>
            </a:stretch>
          </p:blipFill>
          <p:spPr>
            <a:xfrm>
              <a:off x="0" y="0"/>
              <a:ext cx="7489426" cy="5482403"/>
            </a:xfrm>
            <a:prstGeom prst="rect">
              <a:avLst/>
            </a:prstGeom>
            <a:ln w="12700" cap="flat">
              <a:noFill/>
              <a:round/>
            </a:ln>
            <a:effectLst/>
          </p:spPr>
        </p:pic>
        <p:sp>
          <p:nvSpPr>
            <p:cNvPr id="163" name="Shape 163"/>
            <p:cNvSpPr/>
            <p:nvPr/>
          </p:nvSpPr>
          <p:spPr>
            <a:xfrm>
              <a:off x="5867988" y="5277284"/>
              <a:ext cx="2061130" cy="298153"/>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Trenberth et al., 2009</a:t>
              </a:r>
            </a:p>
          </p:txBody>
        </p:sp>
      </p:grpSp>
      <p:sp>
        <p:nvSpPr>
          <p:cNvPr id="165" name="Shape 165"/>
          <p:cNvSpPr/>
          <p:nvPr/>
        </p:nvSpPr>
        <p:spPr>
          <a:xfrm>
            <a:off x="500249" y="1327819"/>
            <a:ext cx="3097706" cy="4637751"/>
          </a:xfrm>
          <a:custGeom>
            <a:avLst/>
            <a:gdLst/>
            <a:ahLst/>
            <a:cxnLst>
              <a:cxn ang="0">
                <a:pos x="wd2" y="hd2"/>
              </a:cxn>
              <a:cxn ang="5400000">
                <a:pos x="wd2" y="hd2"/>
              </a:cxn>
              <a:cxn ang="10800000">
                <a:pos x="wd2" y="hd2"/>
              </a:cxn>
              <a:cxn ang="16200000">
                <a:pos x="wd2" y="hd2"/>
              </a:cxn>
            </a:cxnLst>
            <a:rect l="0" t="0" r="r" b="b"/>
            <a:pathLst>
              <a:path w="21600" h="21600" extrusionOk="0">
                <a:moveTo>
                  <a:pt x="0" y="269"/>
                </a:moveTo>
                <a:lnTo>
                  <a:pt x="9525" y="21600"/>
                </a:lnTo>
                <a:lnTo>
                  <a:pt x="12880" y="20345"/>
                </a:lnTo>
                <a:lnTo>
                  <a:pt x="18112" y="15685"/>
                </a:lnTo>
                <a:lnTo>
                  <a:pt x="21600" y="5288"/>
                </a:lnTo>
                <a:lnTo>
                  <a:pt x="15563" y="0"/>
                </a:lnTo>
                <a:lnTo>
                  <a:pt x="0" y="269"/>
                </a:lnTo>
                <a:close/>
              </a:path>
            </a:pathLst>
          </a:custGeom>
          <a:ln w="57150">
            <a:solidFill>
              <a:srgbClr val="FF2600"/>
            </a:solidFill>
          </a:ln>
        </p:spPr>
        <p:txBody>
          <a:bodyPr lIns="0" tIns="0" rIns="0" bIns="0"/>
          <a:lstStyle/>
          <a:p>
            <a:endParaRPr/>
          </a:p>
        </p:txBody>
      </p:sp>
      <p:sp>
        <p:nvSpPr>
          <p:cNvPr id="166" name="Shape 166"/>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789134" y="193086"/>
            <a:ext cx="3134652" cy="816596"/>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sz="5200" dirty="0">
                <a:solidFill>
                  <a:srgbClr val="0433FF"/>
                </a:solidFill>
                <a:uFill>
                  <a:solidFill>
                    <a:srgbClr val="0433FF"/>
                  </a:solidFill>
                </a:uFill>
              </a:rPr>
              <a:t>Summary </a:t>
            </a:r>
          </a:p>
        </p:txBody>
      </p:sp>
      <p:sp>
        <p:nvSpPr>
          <p:cNvPr id="450" name="Shape 450"/>
          <p:cNvSpPr/>
          <p:nvPr/>
        </p:nvSpPr>
        <p:spPr>
          <a:xfrm>
            <a:off x="127000" y="1155700"/>
            <a:ext cx="8877300" cy="47097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fontScale="92500" lnSpcReduction="10000"/>
          </a:bodyPr>
          <a:lstStyle/>
          <a:p>
            <a:pPr marL="396867" marR="36867" indent="-360000" defTabSz="419100">
              <a:lnSpc>
                <a:spcPct val="93000"/>
              </a:lnSpc>
              <a:spcBef>
                <a:spcPts val="1300"/>
              </a:spcBef>
              <a:buSzPct val="100000"/>
              <a:buAutoNum type="arabicPeriod"/>
              <a:defRPr sz="1800">
                <a:uFill>
                  <a:solidFill>
                    <a:srgbClr val="000000"/>
                  </a:solidFill>
                </a:uFill>
                <a:latin typeface="+mn-lt"/>
                <a:ea typeface="+mn-ea"/>
                <a:cs typeface="+mn-cs"/>
                <a:sym typeface="Arial"/>
              </a:defRPr>
            </a:pPr>
            <a:r>
              <a:rPr dirty="0"/>
              <a:t>Balances of flows of energy in, out, and within Earth’s climate system determine Earth’s temperature.  </a:t>
            </a:r>
            <a:endParaRPr lang="en-US" dirty="0"/>
          </a:p>
          <a:p>
            <a:pPr marL="396867" marR="36867" indent="-360000" defTabSz="419100">
              <a:lnSpc>
                <a:spcPct val="93000"/>
              </a:lnSpc>
              <a:spcBef>
                <a:spcPts val="1300"/>
              </a:spcBef>
              <a:buSzPct val="100000"/>
              <a:buAutoNum type="arabicPeriod"/>
              <a:defRPr sz="1800">
                <a:uFill>
                  <a:solidFill>
                    <a:srgbClr val="000000"/>
                  </a:solidFill>
                </a:uFill>
                <a:latin typeface="+mn-lt"/>
                <a:ea typeface="+mn-ea"/>
                <a:cs typeface="+mn-cs"/>
                <a:sym typeface="Arial"/>
              </a:defRPr>
            </a:pPr>
            <a:r>
              <a:rPr lang="en-CA" dirty="0"/>
              <a:t>We use the “grey body approximation” to estimate the emissivity/absorptivity of the atmosphere</a:t>
            </a:r>
          </a:p>
          <a:p>
            <a:pPr marL="396867" marR="36867" indent="-360000" defTabSz="419100">
              <a:lnSpc>
                <a:spcPct val="93000"/>
              </a:lnSpc>
              <a:spcBef>
                <a:spcPts val="1300"/>
              </a:spcBef>
              <a:buSzPct val="100000"/>
              <a:buAutoNum type="arabicPeriod"/>
              <a:defRPr sz="1800">
                <a:uFill>
                  <a:solidFill>
                    <a:srgbClr val="000000"/>
                  </a:solidFill>
                </a:uFill>
                <a:latin typeface="+mn-lt"/>
                <a:ea typeface="+mn-ea"/>
                <a:cs typeface="+mn-cs"/>
                <a:sym typeface="Arial"/>
              </a:defRPr>
            </a:pPr>
            <a:r>
              <a:rPr lang="en-US" dirty="0" err="1"/>
              <a:t>Kirchoff’s</a:t>
            </a:r>
            <a:r>
              <a:rPr lang="en-US" dirty="0"/>
              <a:t> law guarantees that </a:t>
            </a:r>
            <a:r>
              <a:rPr lang="el-GR" dirty="0"/>
              <a:t>ε</a:t>
            </a:r>
            <a:r>
              <a:rPr lang="en-US" dirty="0"/>
              <a:t>=abs because otherwise we violate the 2</a:t>
            </a:r>
            <a:r>
              <a:rPr lang="en-US" baseline="30000" dirty="0"/>
              <a:t>nd</a:t>
            </a:r>
            <a:r>
              <a:rPr lang="en-US" dirty="0"/>
              <a:t> law of thermodynamics</a:t>
            </a:r>
          </a:p>
          <a:p>
            <a:pPr marL="396867" marR="36867" indent="-360000" defTabSz="419100">
              <a:lnSpc>
                <a:spcPct val="93000"/>
              </a:lnSpc>
              <a:spcBef>
                <a:spcPts val="1300"/>
              </a:spcBef>
              <a:buSzPct val="100000"/>
              <a:buAutoNum type="arabicPeriod"/>
              <a:defRPr sz="1800">
                <a:uFill>
                  <a:solidFill>
                    <a:srgbClr val="000000"/>
                  </a:solidFill>
                </a:uFill>
                <a:latin typeface="+mn-lt"/>
                <a:ea typeface="+mn-ea"/>
                <a:cs typeface="+mn-cs"/>
                <a:sym typeface="Arial"/>
              </a:defRPr>
            </a:pPr>
            <a:r>
              <a:rPr lang="en-US" dirty="0"/>
              <a:t>Solids, liquids and gasses emit radiation according to their temperature and their emissivity via the Stefan-</a:t>
            </a:r>
            <a:r>
              <a:rPr lang="en-US" dirty="0" err="1"/>
              <a:t>Boltzman</a:t>
            </a:r>
            <a:r>
              <a:rPr lang="en-US" dirty="0"/>
              <a:t> equation:  I = </a:t>
            </a:r>
            <a:r>
              <a:rPr lang="el-GR" dirty="0" err="1"/>
              <a:t>εσ</a:t>
            </a:r>
            <a:r>
              <a:rPr lang="en-US" dirty="0"/>
              <a:t>T</a:t>
            </a:r>
            <a:r>
              <a:rPr lang="en-US" baseline="30000" dirty="0"/>
              <a:t>4</a:t>
            </a:r>
            <a:endParaRPr lang="en-US" dirty="0"/>
          </a:p>
          <a:p>
            <a:pPr marL="396867" marR="36867" indent="-360000" defTabSz="419100">
              <a:lnSpc>
                <a:spcPct val="93000"/>
              </a:lnSpc>
              <a:spcBef>
                <a:spcPts val="1300"/>
              </a:spcBef>
              <a:buSzPct val="100000"/>
              <a:buAutoNum type="arabicPeriod"/>
              <a:defRPr sz="1800">
                <a:uFill>
                  <a:solidFill>
                    <a:srgbClr val="000000"/>
                  </a:solidFill>
                </a:uFill>
                <a:latin typeface="+mn-lt"/>
                <a:ea typeface="+mn-ea"/>
                <a:cs typeface="+mn-cs"/>
                <a:sym typeface="Arial"/>
              </a:defRPr>
            </a:pPr>
            <a:r>
              <a:rPr lang="en-US" dirty="0"/>
              <a:t>These same objects absorb radiation with constant abs=</a:t>
            </a:r>
            <a:r>
              <a:rPr lang="el-GR" dirty="0"/>
              <a:t>ε</a:t>
            </a:r>
            <a:r>
              <a:rPr lang="en-US" dirty="0"/>
              <a:t> that is independent of temperature.</a:t>
            </a:r>
          </a:p>
          <a:p>
            <a:pPr marL="396867" marR="36867" indent="-360000" defTabSz="419100">
              <a:lnSpc>
                <a:spcPct val="93000"/>
              </a:lnSpc>
              <a:spcBef>
                <a:spcPts val="1300"/>
              </a:spcBef>
              <a:buSzPct val="100000"/>
              <a:buAutoNum type="arabicPeriod"/>
              <a:defRPr sz="1800">
                <a:uFill>
                  <a:solidFill>
                    <a:srgbClr val="000000"/>
                  </a:solidFill>
                </a:uFill>
                <a:latin typeface="+mn-lt"/>
                <a:ea typeface="+mn-ea"/>
                <a:cs typeface="+mn-cs"/>
                <a:sym typeface="Arial"/>
              </a:defRPr>
            </a:pPr>
            <a:r>
              <a:rPr lang="en-US" dirty="0"/>
              <a:t>That means that cold air can absorb radiation from a warm surface, but not re-radiate all that it has absorbed  This is heating because of the imbalance is called the “greenhouse effect”</a:t>
            </a:r>
          </a:p>
          <a:p>
            <a:pPr marL="396867" marR="36867" indent="-360000" defTabSz="419100">
              <a:lnSpc>
                <a:spcPct val="93000"/>
              </a:lnSpc>
              <a:spcBef>
                <a:spcPts val="1300"/>
              </a:spcBef>
              <a:buSzPct val="100000"/>
              <a:buAutoNum type="arabicPeriod"/>
              <a:defRPr sz="1800">
                <a:uFill>
                  <a:solidFill>
                    <a:srgbClr val="000000"/>
                  </a:solidFill>
                </a:uFill>
                <a:latin typeface="+mn-lt"/>
                <a:ea typeface="+mn-ea"/>
                <a:cs typeface="+mn-cs"/>
                <a:sym typeface="Arial"/>
              </a:defRPr>
            </a:pPr>
            <a:r>
              <a:rPr lang="en-US" dirty="0"/>
              <a:t>This doesn’t violate the 2</a:t>
            </a:r>
            <a:r>
              <a:rPr lang="en-US" baseline="30000" dirty="0"/>
              <a:t>nd</a:t>
            </a:r>
            <a:r>
              <a:rPr lang="en-US" dirty="0"/>
              <a:t> law because this system is not isolated – the surface is warmer that the atmosphere because it is absorbing sunlight that passes straight through air.</a:t>
            </a:r>
            <a:endParaRPr dirty="0"/>
          </a:p>
        </p:txBody>
      </p:sp>
      <p:sp>
        <p:nvSpPr>
          <p:cNvPr id="2" name="Slide Number Placeholder 1"/>
          <p:cNvSpPr>
            <a:spLocks noGrp="1"/>
          </p:cNvSpPr>
          <p:nvPr>
            <p:ph type="sldNum" sz="quarter" idx="2"/>
          </p:nvPr>
        </p:nvSpPr>
        <p:spPr/>
        <p:txBody>
          <a:bodyPr/>
          <a:lstStyle/>
          <a:p>
            <a:fld id="{86CB4B4D-7CA3-9044-876B-883B54F8677D}" type="slidenum">
              <a:rPr lang="uk-UA" smtClean="0"/>
              <a:t>32</a:t>
            </a:fld>
            <a:endParaRPr lang="uk-UA"/>
          </a:p>
        </p:txBody>
      </p:sp>
    </p:spTree>
    <p:extLst>
      <p:ext uri="{BB962C8B-B14F-4D97-AF65-F5344CB8AC3E}">
        <p14:creationId xmlns:p14="http://schemas.microsoft.com/office/powerpoint/2010/main" val="38790709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0" name="Shape 170"/>
          <p:cNvSpPr>
            <a:spLocks noGrp="1"/>
          </p:cNvSpPr>
          <p:nvPr>
            <p:ph type="ctrTitle"/>
          </p:nvPr>
        </p:nvSpPr>
        <p:spPr>
          <a:xfrm>
            <a:off x="596900" y="63352"/>
            <a:ext cx="8509000" cy="1066801"/>
          </a:xfrm>
          <a:prstGeom prst="rect">
            <a:avLst/>
          </a:prstGeom>
        </p:spPr>
        <p:txBody>
          <a:bodyPr lIns="38100" tIns="38100" rIns="38100" bIns="38100"/>
          <a:lstStyle>
            <a:lvl1pPr>
              <a:defRPr sz="2000"/>
            </a:lvl1pPr>
          </a:lstStyle>
          <a:p>
            <a:r>
              <a:t>“If we were to approximate the average albedo of each of the hemispheres of the Earth, would we get significantly similar quantities?”</a:t>
            </a:r>
          </a:p>
        </p:txBody>
      </p:sp>
      <p:pic>
        <p:nvPicPr>
          <p:cNvPr id="171" name="image4.png"/>
          <p:cNvPicPr>
            <a:picLocks noChangeAspect="1"/>
          </p:cNvPicPr>
          <p:nvPr/>
        </p:nvPicPr>
        <p:blipFill>
          <a:blip r:embed="rId3"/>
          <a:stretch>
            <a:fillRect/>
          </a:stretch>
        </p:blipFill>
        <p:spPr>
          <a:xfrm>
            <a:off x="0" y="1384740"/>
            <a:ext cx="9144001" cy="4572001"/>
          </a:xfrm>
          <a:prstGeom prst="rect">
            <a:avLst/>
          </a:prstGeom>
          <a:ln w="12700"/>
        </p:spPr>
      </p:pic>
      <p:sp>
        <p:nvSpPr>
          <p:cNvPr id="172" name="Shape 172"/>
          <p:cNvSpPr/>
          <p:nvPr/>
        </p:nvSpPr>
        <p:spPr>
          <a:xfrm>
            <a:off x="7499033" y="5360431"/>
            <a:ext cx="888079" cy="215901"/>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000">
                <a:uFill>
                  <a:solidFill>
                    <a:srgbClr val="000000"/>
                  </a:solidFill>
                </a:uFill>
                <a:latin typeface="+mn-lt"/>
                <a:ea typeface="+mn-ea"/>
                <a:cs typeface="+mn-cs"/>
                <a:sym typeface="Arial"/>
              </a:defRPr>
            </a:lvl1pPr>
          </a:lstStyle>
          <a:p>
            <a:r>
              <a:t>image: NASA</a:t>
            </a:r>
          </a:p>
        </p:txBody>
      </p:sp>
      <p:sp>
        <p:nvSpPr>
          <p:cNvPr id="173" name="Shape 173"/>
          <p:cNvSpPr/>
          <p:nvPr/>
        </p:nvSpPr>
        <p:spPr>
          <a:xfrm>
            <a:off x="201300" y="997296"/>
            <a:ext cx="8877301" cy="359992"/>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00000"/>
              </a:buClr>
              <a:defRPr sz="2000">
                <a:uFill>
                  <a:solidFill>
                    <a:srgbClr val="000000"/>
                  </a:solidFill>
                </a:uFill>
                <a:latin typeface="+mn-lt"/>
                <a:ea typeface="+mn-ea"/>
                <a:cs typeface="+mn-cs"/>
                <a:sym typeface="Arial"/>
              </a:defRPr>
            </a:lvl1pPr>
          </a:lstStyle>
          <a:p>
            <a:pPr>
              <a:defRPr sz="800"/>
            </a:pPr>
            <a:r>
              <a:rPr sz="2000"/>
              <a:t>Earth’s surface if the planet were cloud-free</a:t>
            </a:r>
          </a:p>
        </p:txBody>
      </p:sp>
      <p:sp>
        <p:nvSpPr>
          <p:cNvPr id="174" name="Shape 174"/>
          <p:cNvSpPr/>
          <p:nvPr/>
        </p:nvSpPr>
        <p:spPr>
          <a:xfrm>
            <a:off x="564833" y="5931931"/>
            <a:ext cx="8026401" cy="85090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93000"/>
              </a:lnSpc>
              <a:spcBef>
                <a:spcPts val="600"/>
              </a:spcBef>
              <a:buClr>
                <a:srgbClr val="000000"/>
              </a:buClr>
              <a:defRPr sz="1500">
                <a:uFill>
                  <a:solidFill>
                    <a:srgbClr val="000000"/>
                  </a:solidFill>
                </a:uFill>
                <a:latin typeface="+mn-lt"/>
                <a:ea typeface="+mn-ea"/>
                <a:cs typeface="+mn-cs"/>
                <a:sym typeface="Arial"/>
              </a:defRPr>
            </a:pPr>
            <a:r>
              <a:t>Which parts of the Earth are MORE reflective?</a:t>
            </a:r>
          </a:p>
          <a:p>
            <a:pPr marL="36867" marR="36867" defTabSz="419100">
              <a:lnSpc>
                <a:spcPct val="93000"/>
              </a:lnSpc>
              <a:spcBef>
                <a:spcPts val="600"/>
              </a:spcBef>
              <a:buClr>
                <a:srgbClr val="000000"/>
              </a:buClr>
              <a:defRPr sz="1500">
                <a:uFill>
                  <a:solidFill>
                    <a:srgbClr val="000000"/>
                  </a:solidFill>
                </a:uFill>
                <a:latin typeface="+mn-lt"/>
                <a:ea typeface="+mn-ea"/>
                <a:cs typeface="+mn-cs"/>
                <a:sym typeface="Arial"/>
              </a:defRPr>
            </a:pPr>
            <a:r>
              <a:t>Which parts of the Earth are LESS reflective?</a:t>
            </a:r>
          </a:p>
          <a:p>
            <a:pPr marL="36867" marR="36867" defTabSz="419100">
              <a:lnSpc>
                <a:spcPct val="93000"/>
              </a:lnSpc>
              <a:spcBef>
                <a:spcPts val="600"/>
              </a:spcBef>
              <a:buClr>
                <a:srgbClr val="000000"/>
              </a:buClr>
              <a:defRPr sz="1500">
                <a:uFill>
                  <a:solidFill>
                    <a:srgbClr val="000000"/>
                  </a:solidFill>
                </a:uFill>
                <a:latin typeface="+mn-lt"/>
                <a:ea typeface="+mn-ea"/>
                <a:cs typeface="+mn-cs"/>
                <a:sym typeface="Arial"/>
              </a:defRPr>
            </a:pPr>
            <a:r>
              <a:t>What is the single largest reason that the Earth’s albedo is relatively LOW?</a:t>
            </a:r>
          </a:p>
        </p:txBody>
      </p:sp>
      <p:sp>
        <p:nvSpPr>
          <p:cNvPr id="175" name="Shape 175"/>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9" name="henderson (dragged).pdf"/>
          <p:cNvPicPr>
            <a:picLocks noChangeAspect="1"/>
          </p:cNvPicPr>
          <p:nvPr/>
        </p:nvPicPr>
        <p:blipFill>
          <a:blip r:embed="rId3"/>
          <a:stretch>
            <a:fillRect/>
          </a:stretch>
        </p:blipFill>
        <p:spPr>
          <a:prstGeom prst="rect">
            <a:avLst/>
          </a:prstGeom>
          <a:ln w="12700">
            <a:miter lim="400000"/>
          </a:ln>
        </p:spPr>
      </p:pic>
      <p:pic>
        <p:nvPicPr>
          <p:cNvPr id="180" name="Screen Shot 2016-09-08 at 4.23.39 PM.png"/>
          <p:cNvPicPr>
            <a:picLocks noChangeAspect="1"/>
          </p:cNvPicPr>
          <p:nvPr/>
        </p:nvPicPr>
        <p:blipFill>
          <a:blip r:embed="rId4"/>
          <a:stretch>
            <a:fillRect/>
          </a:stretch>
        </p:blipFill>
        <p:spPr>
          <a:xfrm>
            <a:off x="1356538" y="2181377"/>
            <a:ext cx="5202203" cy="3775364"/>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uk-UA" smtClean="0"/>
              <a:t>34</a:t>
            </a:fld>
            <a:endParaRPr lang="uk-UA"/>
          </a:p>
        </p:txBody>
      </p:sp>
      <p:pic>
        <p:nvPicPr>
          <p:cNvPr id="6" name="image4.png"/>
          <p:cNvPicPr>
            <a:picLocks noChangeAspect="1"/>
          </p:cNvPicPr>
          <p:nvPr/>
        </p:nvPicPr>
        <p:blipFill>
          <a:blip r:embed="rId5"/>
          <a:stretch>
            <a:fillRect/>
          </a:stretch>
        </p:blipFill>
        <p:spPr>
          <a:xfrm>
            <a:off x="314542" y="157942"/>
            <a:ext cx="3916638" cy="1958319"/>
          </a:xfrm>
          <a:prstGeom prst="rect">
            <a:avLst/>
          </a:prstGeom>
          <a:ln w="12700"/>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 name="Shape 182"/>
          <p:cNvSpPr/>
          <p:nvPr/>
        </p:nvSpPr>
        <p:spPr>
          <a:xfrm>
            <a:off x="8451533" y="6608198"/>
            <a:ext cx="679112" cy="298154"/>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NASA</a:t>
            </a:r>
          </a:p>
        </p:txBody>
      </p:sp>
      <p:sp>
        <p:nvSpPr>
          <p:cNvPr id="183" name="Shape 183"/>
          <p:cNvSpPr/>
          <p:nvPr/>
        </p:nvSpPr>
        <p:spPr>
          <a:xfrm>
            <a:off x="509196" y="318468"/>
            <a:ext cx="8204201" cy="1193801"/>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nSpc>
                <a:spcPct val="93000"/>
              </a:lnSpc>
              <a:buClr>
                <a:srgbClr val="0433FF"/>
              </a:buClr>
              <a:defRPr sz="2700">
                <a:solidFill>
                  <a:srgbClr val="C71900"/>
                </a:solidFill>
                <a:uFill>
                  <a:solidFill>
                    <a:srgbClr val="0433FF"/>
                  </a:solidFill>
                </a:uFill>
                <a:latin typeface="+mn-lt"/>
                <a:ea typeface="+mn-ea"/>
                <a:cs typeface="+mn-cs"/>
                <a:sym typeface="Arial"/>
              </a:defRPr>
            </a:lvl1pPr>
            <a:lvl2pPr marR="36867" indent="266700">
              <a:lnSpc>
                <a:spcPct val="93000"/>
              </a:lnSpc>
              <a:defRPr sz="2700">
                <a:solidFill>
                  <a:srgbClr val="C71900"/>
                </a:solidFill>
                <a:uFill>
                  <a:solidFill>
                    <a:srgbClr val="0433FF"/>
                  </a:solidFill>
                </a:uFill>
                <a:latin typeface="+mn-lt"/>
                <a:ea typeface="+mn-ea"/>
                <a:cs typeface="+mn-cs"/>
                <a:sym typeface="Arial"/>
              </a:defRPr>
            </a:lvl2pPr>
          </a:lstStyle>
          <a:p>
            <a:pPr>
              <a:defRPr sz="3900">
                <a:uFill>
                  <a:solidFill>
                    <a:srgbClr val="000000"/>
                  </a:solidFill>
                </a:uFill>
              </a:defRPr>
            </a:pPr>
            <a:r>
              <a:rPr sz="2700">
                <a:uFill>
                  <a:solidFill>
                    <a:srgbClr val="0433FF"/>
                  </a:solidFill>
                </a:uFill>
              </a:rPr>
              <a:t>CLICKER: What if the forest expanded into the desert area (and nothing else changed)? </a:t>
            </a:r>
          </a:p>
          <a:p>
            <a:pPr lvl="1">
              <a:defRPr sz="3900">
                <a:uFill>
                  <a:solidFill>
                    <a:srgbClr val="000000"/>
                  </a:solidFill>
                </a:uFill>
              </a:defRPr>
            </a:pPr>
            <a:r>
              <a:rPr sz="2700">
                <a:uFill>
                  <a:solidFill>
                    <a:srgbClr val="0433FF"/>
                  </a:solidFill>
                </a:uFill>
              </a:rPr>
              <a:t>Reflectivity would _______. </a:t>
            </a:r>
          </a:p>
        </p:txBody>
      </p:sp>
      <p:pic>
        <p:nvPicPr>
          <p:cNvPr id="184" name="image4.png"/>
          <p:cNvPicPr>
            <a:picLocks noChangeAspect="1"/>
          </p:cNvPicPr>
          <p:nvPr/>
        </p:nvPicPr>
        <p:blipFill>
          <a:blip r:embed="rId3"/>
          <a:srcRect l="44106" t="33488" r="34206" b="46039"/>
          <a:stretch>
            <a:fillRect/>
          </a:stretch>
        </p:blipFill>
        <p:spPr>
          <a:xfrm>
            <a:off x="-40418" y="2286751"/>
            <a:ext cx="9232088" cy="4357158"/>
          </a:xfrm>
          <a:prstGeom prst="rect">
            <a:avLst/>
          </a:prstGeom>
          <a:ln w="12700"/>
        </p:spPr>
      </p:pic>
      <p:sp>
        <p:nvSpPr>
          <p:cNvPr id="185" name="Shape 185"/>
          <p:cNvSpPr/>
          <p:nvPr/>
        </p:nvSpPr>
        <p:spPr>
          <a:xfrm>
            <a:off x="7852088" y="7442830"/>
            <a:ext cx="679112" cy="298154"/>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NASA</a:t>
            </a:r>
          </a:p>
        </p:txBody>
      </p:sp>
      <p:sp>
        <p:nvSpPr>
          <p:cNvPr id="186" name="Shape 186"/>
          <p:cNvSpPr/>
          <p:nvPr/>
        </p:nvSpPr>
        <p:spPr>
          <a:xfrm>
            <a:off x="546327" y="1600637"/>
            <a:ext cx="8597901" cy="458684"/>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00000"/>
              </a:buClr>
              <a:defRPr sz="2700">
                <a:uFill>
                  <a:solidFill>
                    <a:srgbClr val="000000"/>
                  </a:solidFill>
                </a:uFill>
                <a:latin typeface="+mn-lt"/>
                <a:ea typeface="+mn-ea"/>
                <a:cs typeface="+mn-cs"/>
                <a:sym typeface="Arial"/>
              </a:defRPr>
            </a:lvl1pPr>
          </a:lstStyle>
          <a:p>
            <a:pPr>
              <a:defRPr sz="1100"/>
            </a:pPr>
            <a:r>
              <a:rPr sz="2700"/>
              <a:t>A. Increase       B. Decrease       C. Stay the same </a:t>
            </a:r>
          </a:p>
        </p:txBody>
      </p:sp>
      <p:sp>
        <p:nvSpPr>
          <p:cNvPr id="2" name="Slide Number Placeholder 1"/>
          <p:cNvSpPr>
            <a:spLocks noGrp="1"/>
          </p:cNvSpPr>
          <p:nvPr>
            <p:ph type="sldNum" sz="quarter" idx="2"/>
          </p:nvPr>
        </p:nvSpPr>
        <p:spPr/>
        <p:txBody>
          <a:bodyPr/>
          <a:lstStyle/>
          <a:p>
            <a:fld id="{86CB4B4D-7CA3-9044-876B-883B54F8677D}" type="slidenum">
              <a:rPr lang="uk-UA" smtClean="0"/>
              <a:t>35</a:t>
            </a:fld>
            <a:endParaRPr lang="uk-UA"/>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0" name="image4.png"/>
          <p:cNvPicPr>
            <a:picLocks noChangeAspect="1"/>
          </p:cNvPicPr>
          <p:nvPr/>
        </p:nvPicPr>
        <p:blipFill>
          <a:blip r:embed="rId3"/>
          <a:stretch>
            <a:fillRect/>
          </a:stretch>
        </p:blipFill>
        <p:spPr>
          <a:xfrm>
            <a:off x="0" y="2134011"/>
            <a:ext cx="9144001" cy="4572002"/>
          </a:xfrm>
          <a:prstGeom prst="rect">
            <a:avLst/>
          </a:prstGeom>
          <a:ln w="12700"/>
        </p:spPr>
      </p:pic>
      <p:sp>
        <p:nvSpPr>
          <p:cNvPr id="191" name="Shape 191"/>
          <p:cNvSpPr/>
          <p:nvPr/>
        </p:nvSpPr>
        <p:spPr>
          <a:xfrm>
            <a:off x="7803833" y="6277998"/>
            <a:ext cx="575360" cy="266701"/>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300">
                <a:uFill>
                  <a:solidFill>
                    <a:srgbClr val="000000"/>
                  </a:solidFill>
                </a:uFill>
                <a:latin typeface="+mn-lt"/>
                <a:ea typeface="+mn-ea"/>
                <a:cs typeface="+mn-cs"/>
                <a:sym typeface="Arial"/>
              </a:defRPr>
            </a:lvl1pPr>
          </a:lstStyle>
          <a:p>
            <a:r>
              <a:t>NASA</a:t>
            </a:r>
          </a:p>
        </p:txBody>
      </p:sp>
      <p:sp>
        <p:nvSpPr>
          <p:cNvPr id="192" name="Shape 192"/>
          <p:cNvSpPr/>
          <p:nvPr/>
        </p:nvSpPr>
        <p:spPr>
          <a:xfrm>
            <a:off x="509196" y="294273"/>
            <a:ext cx="8204201" cy="825609"/>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nSpc>
                <a:spcPct val="93000"/>
              </a:lnSpc>
              <a:buClr>
                <a:srgbClr val="0433FF"/>
              </a:buClr>
              <a:defRPr sz="2700">
                <a:solidFill>
                  <a:srgbClr val="C71900"/>
                </a:solidFill>
                <a:uFill>
                  <a:solidFill>
                    <a:srgbClr val="0433FF"/>
                  </a:solidFill>
                </a:uFill>
                <a:latin typeface="+mn-lt"/>
                <a:ea typeface="+mn-ea"/>
                <a:cs typeface="+mn-cs"/>
                <a:sym typeface="Arial"/>
              </a:defRPr>
            </a:lvl1pPr>
          </a:lstStyle>
          <a:p>
            <a:pPr>
              <a:defRPr sz="3900">
                <a:uFill>
                  <a:solidFill>
                    <a:srgbClr val="000000"/>
                  </a:solidFill>
                </a:uFill>
              </a:defRPr>
            </a:pPr>
            <a:r>
              <a:rPr sz="2700" dirty="0">
                <a:uFill>
                  <a:solidFill>
                    <a:srgbClr val="0433FF"/>
                  </a:solidFill>
                </a:uFill>
              </a:rPr>
              <a:t>CLICKER: What if sea level rose (and nothing else changed)? Reflectivity would _______. </a:t>
            </a:r>
          </a:p>
        </p:txBody>
      </p:sp>
      <p:sp>
        <p:nvSpPr>
          <p:cNvPr id="193" name="Shape 193"/>
          <p:cNvSpPr/>
          <p:nvPr/>
        </p:nvSpPr>
        <p:spPr>
          <a:xfrm>
            <a:off x="7852088" y="7442830"/>
            <a:ext cx="679112" cy="298154"/>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NASA</a:t>
            </a:r>
          </a:p>
        </p:txBody>
      </p:sp>
      <p:sp>
        <p:nvSpPr>
          <p:cNvPr id="194" name="Shape 194"/>
          <p:cNvSpPr/>
          <p:nvPr/>
        </p:nvSpPr>
        <p:spPr>
          <a:xfrm>
            <a:off x="546327" y="1422060"/>
            <a:ext cx="8597901" cy="458683"/>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00000"/>
              </a:buClr>
              <a:defRPr sz="2700">
                <a:uFill>
                  <a:solidFill>
                    <a:srgbClr val="000000"/>
                  </a:solidFill>
                </a:uFill>
                <a:latin typeface="+mn-lt"/>
                <a:ea typeface="+mn-ea"/>
                <a:cs typeface="+mn-cs"/>
                <a:sym typeface="Arial"/>
              </a:defRPr>
            </a:lvl1pPr>
          </a:lstStyle>
          <a:p>
            <a:pPr>
              <a:defRPr sz="1100"/>
            </a:pPr>
            <a:r>
              <a:rPr sz="2700"/>
              <a:t>A. Increase       B. Decrease       C. Stay the same </a:t>
            </a:r>
          </a:p>
        </p:txBody>
      </p:sp>
      <p:sp>
        <p:nvSpPr>
          <p:cNvPr id="195" name="Shape 195"/>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 name="Shape 199"/>
          <p:cNvSpPr/>
          <p:nvPr/>
        </p:nvSpPr>
        <p:spPr>
          <a:xfrm>
            <a:off x="273337" y="179192"/>
            <a:ext cx="8204201" cy="698501"/>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p>
            <a:pPr marR="36867">
              <a:lnSpc>
                <a:spcPct val="93000"/>
              </a:lnSpc>
              <a:buClr>
                <a:srgbClr val="0433FF"/>
              </a:buClr>
              <a:defRPr sz="4400">
                <a:uFill>
                  <a:solidFill>
                    <a:srgbClr val="000000"/>
                  </a:solidFill>
                </a:uFill>
                <a:latin typeface="+mn-lt"/>
                <a:ea typeface="+mn-ea"/>
                <a:cs typeface="+mn-cs"/>
                <a:sym typeface="Arial"/>
              </a:defRPr>
            </a:pPr>
            <a:r>
              <a:rPr>
                <a:solidFill>
                  <a:srgbClr val="0433FF"/>
                </a:solidFill>
                <a:uFill>
                  <a:solidFill>
                    <a:srgbClr val="0433FF"/>
                  </a:solidFill>
                </a:uFill>
              </a:rPr>
              <a:t>Some</a:t>
            </a:r>
            <a:r>
              <a:rPr sz="1800">
                <a:solidFill>
                  <a:srgbClr val="0433FF"/>
                </a:solidFill>
                <a:uFill>
                  <a:solidFill>
                    <a:srgbClr val="0433FF"/>
                  </a:solidFill>
                </a:uFill>
              </a:rPr>
              <a:t>  </a:t>
            </a:r>
            <a:r>
              <a:rPr>
                <a:solidFill>
                  <a:srgbClr val="0433FF"/>
                </a:solidFill>
                <a:uFill>
                  <a:solidFill>
                    <a:srgbClr val="0433FF"/>
                  </a:solidFill>
                </a:uFill>
              </a:rPr>
              <a:t>Surface Albedos</a:t>
            </a:r>
          </a:p>
        </p:txBody>
      </p:sp>
      <p:sp>
        <p:nvSpPr>
          <p:cNvPr id="200" name="Shape 200"/>
          <p:cNvSpPr/>
          <p:nvPr/>
        </p:nvSpPr>
        <p:spPr>
          <a:xfrm>
            <a:off x="7852088" y="7442830"/>
            <a:ext cx="679112" cy="298154"/>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NASA</a:t>
            </a:r>
          </a:p>
        </p:txBody>
      </p:sp>
      <p:pic>
        <p:nvPicPr>
          <p:cNvPr id="201" name="image5.png"/>
          <p:cNvPicPr>
            <a:picLocks noChangeAspect="1"/>
          </p:cNvPicPr>
          <p:nvPr/>
        </p:nvPicPr>
        <p:blipFill>
          <a:blip r:embed="rId3"/>
          <a:srcRect t="8710"/>
          <a:stretch>
            <a:fillRect/>
          </a:stretch>
        </p:blipFill>
        <p:spPr>
          <a:xfrm>
            <a:off x="12700" y="985808"/>
            <a:ext cx="9105900" cy="5611382"/>
          </a:xfrm>
          <a:prstGeom prst="rect">
            <a:avLst/>
          </a:prstGeom>
          <a:ln w="12700"/>
        </p:spPr>
      </p:pic>
      <p:sp>
        <p:nvSpPr>
          <p:cNvPr id="202" name="Shape 202"/>
          <p:cNvSpPr/>
          <p:nvPr/>
        </p:nvSpPr>
        <p:spPr>
          <a:xfrm>
            <a:off x="4058090" y="6481202"/>
            <a:ext cx="3161788" cy="228601"/>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100">
                <a:uFill>
                  <a:solidFill>
                    <a:srgbClr val="000000"/>
                  </a:solidFill>
                </a:uFill>
                <a:latin typeface="+mn-lt"/>
                <a:ea typeface="+mn-ea"/>
                <a:cs typeface="+mn-cs"/>
                <a:sym typeface="Arial"/>
              </a:defRPr>
            </a:lvl1pPr>
          </a:lstStyle>
          <a:p>
            <a:r>
              <a:t>From http://www.eoearth.org/view/article/149954/</a:t>
            </a:r>
          </a:p>
        </p:txBody>
      </p:sp>
      <p:sp>
        <p:nvSpPr>
          <p:cNvPr id="203" name="Shape 203"/>
          <p:cNvSpPr/>
          <p:nvPr/>
        </p:nvSpPr>
        <p:spPr>
          <a:xfrm>
            <a:off x="6627855" y="338793"/>
            <a:ext cx="1515029" cy="298153"/>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Compare these</a:t>
            </a:r>
          </a:p>
        </p:txBody>
      </p:sp>
      <p:sp>
        <p:nvSpPr>
          <p:cNvPr id="204" name="Shape 204"/>
          <p:cNvSpPr/>
          <p:nvPr/>
        </p:nvSpPr>
        <p:spPr>
          <a:xfrm>
            <a:off x="7222314" y="653696"/>
            <a:ext cx="341212" cy="417789"/>
          </a:xfrm>
          <a:custGeom>
            <a:avLst/>
            <a:gdLst/>
            <a:ahLst/>
            <a:cxnLst>
              <a:cxn ang="0">
                <a:pos x="wd2" y="hd2"/>
              </a:cxn>
              <a:cxn ang="5400000">
                <a:pos x="wd2" y="hd2"/>
              </a:cxn>
              <a:cxn ang="10800000">
                <a:pos x="wd2" y="hd2"/>
              </a:cxn>
              <a:cxn ang="16200000">
                <a:pos x="wd2" y="hd2"/>
              </a:cxn>
            </a:cxnLst>
            <a:rect l="0" t="0" r="r" b="b"/>
            <a:pathLst>
              <a:path w="21600" h="21600" extrusionOk="0">
                <a:moveTo>
                  <a:pt x="0" y="12780"/>
                </a:moveTo>
                <a:lnTo>
                  <a:pt x="5400" y="12780"/>
                </a:lnTo>
                <a:lnTo>
                  <a:pt x="5400" y="0"/>
                </a:lnTo>
                <a:lnTo>
                  <a:pt x="16200" y="0"/>
                </a:lnTo>
                <a:lnTo>
                  <a:pt x="16200" y="12780"/>
                </a:lnTo>
                <a:lnTo>
                  <a:pt x="21600" y="12780"/>
                </a:lnTo>
                <a:lnTo>
                  <a:pt x="10800" y="21600"/>
                </a:lnTo>
                <a:close/>
              </a:path>
            </a:pathLst>
          </a:custGeom>
          <a:gradFill>
            <a:gsLst>
              <a:gs pos="0">
                <a:srgbClr val="4D94D7"/>
              </a:gs>
              <a:gs pos="100000">
                <a:srgbClr val="C9E3FF"/>
              </a:gs>
            </a:gsLst>
            <a:lin ang="16200000"/>
          </a:gradFill>
          <a:ln>
            <a:solidFill>
              <a:srgbClr val="5B92C8"/>
            </a:solidFill>
          </a:ln>
          <a:effectLst>
            <a:outerShdw blurRad="38100" dist="23000" dir="5400000" rotWithShape="0">
              <a:srgbClr val="000000">
                <a:alpha val="35000"/>
              </a:srgbClr>
            </a:outerShdw>
          </a:effectLst>
        </p:spPr>
        <p:txBody>
          <a:bodyPr lIns="0" tIns="0" rIns="0" bIns="0"/>
          <a:lstStyle/>
          <a:p>
            <a:endParaRPr/>
          </a:p>
        </p:txBody>
      </p:sp>
      <p:sp>
        <p:nvSpPr>
          <p:cNvPr id="205" name="Shape 205"/>
          <p:cNvSpPr/>
          <p:nvPr/>
        </p:nvSpPr>
        <p:spPr>
          <a:xfrm>
            <a:off x="355600" y="2019300"/>
            <a:ext cx="8394700" cy="266700"/>
          </a:xfrm>
          <a:prstGeom prst="rect">
            <a:avLst/>
          </a:prstGeom>
          <a:solidFill>
            <a:srgbClr val="FFFB00">
              <a:alpha val="39000"/>
            </a:srgbClr>
          </a:solidFill>
          <a:ln w="12700"/>
        </p:spPr>
        <p:txBody>
          <a:bodyPr lIns="50800" tIns="50800" rIns="50800" bIns="50800" anchor="ct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06" name="Shape 206"/>
          <p:cNvSpPr/>
          <p:nvPr/>
        </p:nvSpPr>
        <p:spPr>
          <a:xfrm>
            <a:off x="342900" y="3416300"/>
            <a:ext cx="8420100" cy="558800"/>
          </a:xfrm>
          <a:prstGeom prst="rect">
            <a:avLst/>
          </a:prstGeom>
          <a:solidFill>
            <a:srgbClr val="8EFA00">
              <a:alpha val="38000"/>
            </a:srgbClr>
          </a:solidFill>
          <a:ln w="12700"/>
        </p:spPr>
        <p:txBody>
          <a:bodyPr lIns="50800" tIns="50800" rIns="50800" bIns="50800" anchor="ct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07" name="Shape 207"/>
          <p:cNvSpPr/>
          <p:nvPr/>
        </p:nvSpPr>
        <p:spPr>
          <a:xfrm>
            <a:off x="342900" y="3975100"/>
            <a:ext cx="8420100" cy="558800"/>
          </a:xfrm>
          <a:prstGeom prst="rect">
            <a:avLst/>
          </a:prstGeom>
          <a:solidFill>
            <a:srgbClr val="FF9300">
              <a:alpha val="38000"/>
            </a:srgbClr>
          </a:solidFill>
          <a:ln w="12700"/>
        </p:spPr>
        <p:txBody>
          <a:bodyPr lIns="50800" tIns="50800" rIns="50800" bIns="50800" anchor="ct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08" name="Shape 208"/>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2" name="Shape 212"/>
          <p:cNvSpPr/>
          <p:nvPr/>
        </p:nvSpPr>
        <p:spPr>
          <a:xfrm>
            <a:off x="463836" y="93392"/>
            <a:ext cx="8204201" cy="698501"/>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gn="ctr">
              <a:lnSpc>
                <a:spcPct val="93000"/>
              </a:lnSpc>
              <a:buClr>
                <a:srgbClr val="0433FF"/>
              </a:buClr>
              <a:defRPr sz="4400">
                <a:solidFill>
                  <a:srgbClr val="0433FF"/>
                </a:solidFill>
                <a:uFill>
                  <a:solidFill>
                    <a:srgbClr val="0433FF"/>
                  </a:solidFill>
                </a:uFill>
                <a:latin typeface="+mn-lt"/>
                <a:ea typeface="+mn-ea"/>
                <a:cs typeface="+mn-cs"/>
                <a:sym typeface="Arial"/>
              </a:defRPr>
            </a:lvl1pPr>
          </a:lstStyle>
          <a:p>
            <a:pPr>
              <a:defRPr>
                <a:solidFill>
                  <a:srgbClr val="000000"/>
                </a:solidFill>
                <a:uFill>
                  <a:solidFill>
                    <a:srgbClr val="000000"/>
                  </a:solidFill>
                </a:uFill>
              </a:defRPr>
            </a:pPr>
            <a:r>
              <a:rPr>
                <a:solidFill>
                  <a:srgbClr val="0433FF"/>
                </a:solidFill>
                <a:uFill>
                  <a:solidFill>
                    <a:srgbClr val="0433FF"/>
                  </a:solidFill>
                </a:uFill>
              </a:rPr>
              <a:t>Cloud Albedo is Variable</a:t>
            </a:r>
          </a:p>
        </p:txBody>
      </p:sp>
      <p:sp>
        <p:nvSpPr>
          <p:cNvPr id="213" name="Shape 213"/>
          <p:cNvSpPr/>
          <p:nvPr/>
        </p:nvSpPr>
        <p:spPr>
          <a:xfrm>
            <a:off x="7852088" y="7442830"/>
            <a:ext cx="679112" cy="298154"/>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NASA</a:t>
            </a:r>
          </a:p>
        </p:txBody>
      </p:sp>
      <p:pic>
        <p:nvPicPr>
          <p:cNvPr id="214" name="image6.png"/>
          <p:cNvPicPr>
            <a:picLocks/>
          </p:cNvPicPr>
          <p:nvPr/>
        </p:nvPicPr>
        <p:blipFill>
          <a:blip r:embed="rId3"/>
          <a:srcRect t="23821" b="1847"/>
          <a:stretch>
            <a:fillRect/>
          </a:stretch>
        </p:blipFill>
        <p:spPr>
          <a:xfrm>
            <a:off x="80146" y="1187830"/>
            <a:ext cx="4287921" cy="2121512"/>
          </a:xfrm>
          <a:prstGeom prst="rect">
            <a:avLst/>
          </a:prstGeom>
          <a:ln w="12700"/>
        </p:spPr>
      </p:pic>
      <p:pic>
        <p:nvPicPr>
          <p:cNvPr id="215" name="image7.png"/>
          <p:cNvPicPr>
            <a:picLocks/>
          </p:cNvPicPr>
          <p:nvPr/>
        </p:nvPicPr>
        <p:blipFill>
          <a:blip r:embed="rId4"/>
          <a:srcRect t="59335" r="47245" b="5825"/>
          <a:stretch>
            <a:fillRect/>
          </a:stretch>
        </p:blipFill>
        <p:spPr>
          <a:xfrm>
            <a:off x="4717132" y="1174931"/>
            <a:ext cx="4287921" cy="2123857"/>
          </a:xfrm>
          <a:prstGeom prst="rect">
            <a:avLst/>
          </a:prstGeom>
          <a:ln w="12700"/>
        </p:spPr>
      </p:pic>
      <p:sp>
        <p:nvSpPr>
          <p:cNvPr id="216" name="Shape 216"/>
          <p:cNvSpPr/>
          <p:nvPr/>
        </p:nvSpPr>
        <p:spPr>
          <a:xfrm>
            <a:off x="91593" y="789335"/>
            <a:ext cx="4264945" cy="409545"/>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2300">
                <a:uFill>
                  <a:solidFill>
                    <a:srgbClr val="000000"/>
                  </a:solidFill>
                </a:uFill>
                <a:latin typeface="+mn-lt"/>
                <a:ea typeface="+mn-ea"/>
                <a:cs typeface="+mn-cs"/>
                <a:sym typeface="Arial"/>
              </a:defRPr>
            </a:lvl1pPr>
          </a:lstStyle>
          <a:p>
            <a:pPr>
              <a:defRPr sz="300"/>
            </a:pPr>
            <a:r>
              <a:rPr sz="2300"/>
              <a:t>THICK: more reflective (0.5-0.7)</a:t>
            </a:r>
          </a:p>
        </p:txBody>
      </p:sp>
      <p:sp>
        <p:nvSpPr>
          <p:cNvPr id="217" name="Shape 217"/>
          <p:cNvSpPr/>
          <p:nvPr/>
        </p:nvSpPr>
        <p:spPr>
          <a:xfrm>
            <a:off x="4892814" y="789335"/>
            <a:ext cx="3924068" cy="409545"/>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2300">
                <a:uFill>
                  <a:solidFill>
                    <a:srgbClr val="000000"/>
                  </a:solidFill>
                </a:uFill>
                <a:latin typeface="+mn-lt"/>
                <a:ea typeface="+mn-ea"/>
                <a:cs typeface="+mn-cs"/>
                <a:sym typeface="Arial"/>
              </a:defRPr>
            </a:lvl1pPr>
          </a:lstStyle>
          <a:p>
            <a:pPr>
              <a:defRPr sz="300"/>
            </a:pPr>
            <a:r>
              <a:rPr sz="2300"/>
              <a:t>THIN: less reflective (0.1-0.5)</a:t>
            </a:r>
          </a:p>
        </p:txBody>
      </p:sp>
      <p:grpSp>
        <p:nvGrpSpPr>
          <p:cNvPr id="240" name="Group 240"/>
          <p:cNvGrpSpPr/>
          <p:nvPr/>
        </p:nvGrpSpPr>
        <p:grpSpPr>
          <a:xfrm>
            <a:off x="5984250" y="4141016"/>
            <a:ext cx="1753602" cy="886308"/>
            <a:chOff x="0" y="0"/>
            <a:chExt cx="1753600" cy="886306"/>
          </a:xfrm>
        </p:grpSpPr>
        <p:sp>
          <p:nvSpPr>
            <p:cNvPr id="218" name="Shape 218"/>
            <p:cNvSpPr/>
            <p:nvPr/>
          </p:nvSpPr>
          <p:spPr>
            <a:xfrm>
              <a:off x="213390" y="237736"/>
              <a:ext cx="134028" cy="125474"/>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19" name="Shape 219"/>
            <p:cNvSpPr/>
            <p:nvPr/>
          </p:nvSpPr>
          <p:spPr>
            <a:xfrm>
              <a:off x="657343" y="420318"/>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0" name="Shape 220"/>
            <p:cNvSpPr/>
            <p:nvPr/>
          </p:nvSpPr>
          <p:spPr>
            <a:xfrm>
              <a:off x="489024" y="238764"/>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1" name="Shape 221"/>
            <p:cNvSpPr/>
            <p:nvPr/>
          </p:nvSpPr>
          <p:spPr>
            <a:xfrm>
              <a:off x="266507" y="760832"/>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2" name="Shape 222"/>
            <p:cNvSpPr/>
            <p:nvPr/>
          </p:nvSpPr>
          <p:spPr>
            <a:xfrm>
              <a:off x="355036" y="0"/>
              <a:ext cx="134028" cy="125474"/>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3" name="Shape 223"/>
            <p:cNvSpPr/>
            <p:nvPr/>
          </p:nvSpPr>
          <p:spPr>
            <a:xfrm>
              <a:off x="585211" y="588523"/>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4" name="Shape 224"/>
            <p:cNvSpPr/>
            <p:nvPr/>
          </p:nvSpPr>
          <p:spPr>
            <a:xfrm>
              <a:off x="969957" y="377082"/>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5" name="Shape 225"/>
            <p:cNvSpPr/>
            <p:nvPr/>
          </p:nvSpPr>
          <p:spPr>
            <a:xfrm>
              <a:off x="1240622" y="655112"/>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6" name="Shape 226"/>
            <p:cNvSpPr/>
            <p:nvPr/>
          </p:nvSpPr>
          <p:spPr>
            <a:xfrm>
              <a:off x="1619573" y="109102"/>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7" name="Shape 227"/>
            <p:cNvSpPr/>
            <p:nvPr/>
          </p:nvSpPr>
          <p:spPr>
            <a:xfrm>
              <a:off x="725559" y="9103"/>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8" name="Shape 228"/>
            <p:cNvSpPr/>
            <p:nvPr/>
          </p:nvSpPr>
          <p:spPr>
            <a:xfrm>
              <a:off x="1336809" y="17191"/>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29" name="Shape 229"/>
            <p:cNvSpPr/>
            <p:nvPr/>
          </p:nvSpPr>
          <p:spPr>
            <a:xfrm>
              <a:off x="0" y="371424"/>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0" name="Shape 230"/>
            <p:cNvSpPr/>
            <p:nvPr/>
          </p:nvSpPr>
          <p:spPr>
            <a:xfrm>
              <a:off x="60526" y="578829"/>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1" name="Shape 231"/>
            <p:cNvSpPr/>
            <p:nvPr/>
          </p:nvSpPr>
          <p:spPr>
            <a:xfrm>
              <a:off x="758459" y="239206"/>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2" name="Shape 232"/>
            <p:cNvSpPr/>
            <p:nvPr/>
          </p:nvSpPr>
          <p:spPr>
            <a:xfrm>
              <a:off x="333521" y="509964"/>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3" name="Shape 233"/>
            <p:cNvSpPr/>
            <p:nvPr/>
          </p:nvSpPr>
          <p:spPr>
            <a:xfrm>
              <a:off x="228278" y="109102"/>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4" name="Shape 234"/>
            <p:cNvSpPr/>
            <p:nvPr/>
          </p:nvSpPr>
          <p:spPr>
            <a:xfrm>
              <a:off x="742132" y="731900"/>
              <a:ext cx="134028" cy="125474"/>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5" name="Shape 235"/>
            <p:cNvSpPr/>
            <p:nvPr/>
          </p:nvSpPr>
          <p:spPr>
            <a:xfrm>
              <a:off x="1036971" y="655112"/>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6" name="Shape 236"/>
            <p:cNvSpPr/>
            <p:nvPr/>
          </p:nvSpPr>
          <p:spPr>
            <a:xfrm>
              <a:off x="1593562" y="717849"/>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7" name="Shape 237"/>
            <p:cNvSpPr/>
            <p:nvPr/>
          </p:nvSpPr>
          <p:spPr>
            <a:xfrm>
              <a:off x="1416505" y="420580"/>
              <a:ext cx="134028" cy="125475"/>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8" name="Shape 238"/>
            <p:cNvSpPr/>
            <p:nvPr/>
          </p:nvSpPr>
          <p:spPr>
            <a:xfrm>
              <a:off x="1054676" y="25764"/>
              <a:ext cx="134029" cy="125474"/>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39" name="Shape 239"/>
            <p:cNvSpPr/>
            <p:nvPr/>
          </p:nvSpPr>
          <p:spPr>
            <a:xfrm>
              <a:off x="1204561" y="271540"/>
              <a:ext cx="134028" cy="125474"/>
            </a:xfrm>
            <a:prstGeom prst="ellipse">
              <a:avLst/>
            </a:prstGeom>
            <a:solidFill>
              <a:srgbClr val="4180FF"/>
            </a:solidFill>
            <a:ln w="63500" cap="flat">
              <a:noFill/>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grpSp>
      <p:grpSp>
        <p:nvGrpSpPr>
          <p:cNvPr id="252" name="Group 252"/>
          <p:cNvGrpSpPr/>
          <p:nvPr/>
        </p:nvGrpSpPr>
        <p:grpSpPr>
          <a:xfrm>
            <a:off x="5783297" y="5667745"/>
            <a:ext cx="2605142" cy="978573"/>
            <a:chOff x="0" y="0"/>
            <a:chExt cx="2605141" cy="978571"/>
          </a:xfrm>
        </p:grpSpPr>
        <p:sp>
          <p:nvSpPr>
            <p:cNvPr id="241" name="Shape 241"/>
            <p:cNvSpPr/>
            <p:nvPr/>
          </p:nvSpPr>
          <p:spPr>
            <a:xfrm>
              <a:off x="547850" y="534258"/>
              <a:ext cx="155179" cy="145277"/>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42" name="Shape 242"/>
            <p:cNvSpPr/>
            <p:nvPr/>
          </p:nvSpPr>
          <p:spPr>
            <a:xfrm>
              <a:off x="39728" y="633792"/>
              <a:ext cx="155180" cy="145277"/>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43" name="Shape 243"/>
            <p:cNvSpPr/>
            <p:nvPr/>
          </p:nvSpPr>
          <p:spPr>
            <a:xfrm>
              <a:off x="972348" y="228835"/>
              <a:ext cx="155179" cy="145277"/>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44" name="Shape 244"/>
            <p:cNvSpPr/>
            <p:nvPr/>
          </p:nvSpPr>
          <p:spPr>
            <a:xfrm>
              <a:off x="714714" y="833295"/>
              <a:ext cx="155180" cy="145277"/>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45" name="Shape 245"/>
            <p:cNvSpPr/>
            <p:nvPr/>
          </p:nvSpPr>
          <p:spPr>
            <a:xfrm>
              <a:off x="0" y="80243"/>
              <a:ext cx="155179" cy="145276"/>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46" name="Shape 246"/>
            <p:cNvSpPr/>
            <p:nvPr/>
          </p:nvSpPr>
          <p:spPr>
            <a:xfrm>
              <a:off x="1083715" y="633792"/>
              <a:ext cx="155179" cy="145277"/>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47" name="Shape 247"/>
            <p:cNvSpPr/>
            <p:nvPr/>
          </p:nvSpPr>
          <p:spPr>
            <a:xfrm>
              <a:off x="1500146" y="735754"/>
              <a:ext cx="155180" cy="145276"/>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48" name="Shape 248"/>
            <p:cNvSpPr/>
            <p:nvPr/>
          </p:nvSpPr>
          <p:spPr>
            <a:xfrm>
              <a:off x="2048356" y="833295"/>
              <a:ext cx="155179" cy="145277"/>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49" name="Shape 249"/>
            <p:cNvSpPr/>
            <p:nvPr/>
          </p:nvSpPr>
          <p:spPr>
            <a:xfrm>
              <a:off x="2449962" y="436624"/>
              <a:ext cx="155180" cy="145277"/>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50" name="Shape 250"/>
            <p:cNvSpPr/>
            <p:nvPr/>
          </p:nvSpPr>
          <p:spPr>
            <a:xfrm>
              <a:off x="1530053" y="0"/>
              <a:ext cx="155179" cy="145276"/>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51" name="Shape 251"/>
            <p:cNvSpPr/>
            <p:nvPr/>
          </p:nvSpPr>
          <p:spPr>
            <a:xfrm>
              <a:off x="1987474" y="217359"/>
              <a:ext cx="155179" cy="145276"/>
            </a:xfrm>
            <a:prstGeom prst="ellipse">
              <a:avLst/>
            </a:prstGeom>
            <a:solidFill>
              <a:srgbClr val="4180FF"/>
            </a:solidFill>
            <a:ln w="76200" cap="flat">
              <a:solidFill>
                <a:srgbClr val="4180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grpSp>
      <p:sp>
        <p:nvSpPr>
          <p:cNvPr id="253" name="Shape 253"/>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sp>
        <p:nvSpPr>
          <p:cNvPr id="254" name="Shape 254"/>
          <p:cNvSpPr/>
          <p:nvPr/>
        </p:nvSpPr>
        <p:spPr>
          <a:xfrm>
            <a:off x="331391" y="3681695"/>
            <a:ext cx="4927441" cy="1320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000"/>
            </a:lvl1pPr>
          </a:lstStyle>
          <a:p>
            <a:r>
              <a:t>Cloud reflectivity is one of the big unknowns that make predictions about future climate uncertain.  Will future cloud albedos be bigger or smaller?</a:t>
            </a:r>
          </a:p>
        </p:txBody>
      </p:sp>
      <p:sp>
        <p:nvSpPr>
          <p:cNvPr id="255" name="Shape 255"/>
          <p:cNvSpPr/>
          <p:nvPr/>
        </p:nvSpPr>
        <p:spPr>
          <a:xfrm>
            <a:off x="331391" y="5026862"/>
            <a:ext cx="4927441" cy="1625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sz="2000"/>
            </a:pPr>
            <a:r>
              <a:t>The reflectivity of clouds is determined by water droplet density AND droplet size. Drop-for-drop, smaller drops have larger surface area to volume ratio. </a:t>
            </a:r>
            <a:br/>
            <a:r>
              <a:t>More SA = greater reflectivity.</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9" name="Shape 259"/>
          <p:cNvSpPr/>
          <p:nvPr/>
        </p:nvSpPr>
        <p:spPr>
          <a:xfrm>
            <a:off x="133636" y="144192"/>
            <a:ext cx="8204201" cy="698501"/>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p>
            <a:pPr marR="36867">
              <a:lnSpc>
                <a:spcPct val="93000"/>
              </a:lnSpc>
              <a:buClr>
                <a:srgbClr val="0433FF"/>
              </a:buClr>
              <a:defRPr sz="4400">
                <a:uFill>
                  <a:solidFill>
                    <a:srgbClr val="000000"/>
                  </a:solidFill>
                </a:uFill>
                <a:latin typeface="+mn-lt"/>
                <a:ea typeface="+mn-ea"/>
                <a:cs typeface="+mn-cs"/>
                <a:sym typeface="Arial"/>
              </a:defRPr>
            </a:pPr>
            <a:r>
              <a:rPr>
                <a:solidFill>
                  <a:srgbClr val="0433FF"/>
                </a:solidFill>
                <a:uFill>
                  <a:solidFill>
                    <a:srgbClr val="0433FF"/>
                  </a:solidFill>
                </a:uFill>
              </a:rPr>
              <a:t>Aerosol Albedo</a:t>
            </a:r>
            <a:r>
              <a:rPr sz="3200">
                <a:solidFill>
                  <a:srgbClr val="0433FF"/>
                </a:solidFill>
                <a:uFill>
                  <a:solidFill>
                    <a:srgbClr val="0433FF"/>
                  </a:solidFill>
                </a:uFill>
              </a:rPr>
              <a:t> </a:t>
            </a:r>
            <a:r>
              <a:rPr>
                <a:solidFill>
                  <a:srgbClr val="0433FF"/>
                </a:solidFill>
                <a:uFill>
                  <a:solidFill>
                    <a:srgbClr val="0433FF"/>
                  </a:solidFill>
                </a:uFill>
              </a:rPr>
              <a:t>- </a:t>
            </a:r>
          </a:p>
        </p:txBody>
      </p:sp>
      <p:sp>
        <p:nvSpPr>
          <p:cNvPr id="260" name="Shape 260"/>
          <p:cNvSpPr/>
          <p:nvPr/>
        </p:nvSpPr>
        <p:spPr>
          <a:xfrm>
            <a:off x="7852088" y="7442830"/>
            <a:ext cx="679112" cy="298154"/>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NASA</a:t>
            </a:r>
          </a:p>
        </p:txBody>
      </p:sp>
      <p:sp>
        <p:nvSpPr>
          <p:cNvPr id="261" name="Shape 261"/>
          <p:cNvSpPr/>
          <p:nvPr/>
        </p:nvSpPr>
        <p:spPr>
          <a:xfrm>
            <a:off x="414223" y="940824"/>
            <a:ext cx="8915401" cy="39726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00000"/>
              </a:buClr>
              <a:defRPr sz="2200">
                <a:uFill>
                  <a:solidFill>
                    <a:srgbClr val="000000"/>
                  </a:solidFill>
                </a:uFill>
                <a:latin typeface="+mn-lt"/>
                <a:ea typeface="+mn-ea"/>
                <a:cs typeface="+mn-cs"/>
                <a:sym typeface="Arial"/>
              </a:defRPr>
            </a:lvl1pPr>
          </a:lstStyle>
          <a:p>
            <a:pPr>
              <a:defRPr sz="600"/>
            </a:pPr>
            <a:r>
              <a:rPr sz="2200"/>
              <a:t>MORE reflective: Sea salt particles, Sulfate aerosols, Mineral dust</a:t>
            </a:r>
          </a:p>
        </p:txBody>
      </p:sp>
      <p:sp>
        <p:nvSpPr>
          <p:cNvPr id="262" name="Shape 262"/>
          <p:cNvSpPr/>
          <p:nvPr/>
        </p:nvSpPr>
        <p:spPr>
          <a:xfrm>
            <a:off x="559976" y="1410724"/>
            <a:ext cx="5156879" cy="397261"/>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2200">
                <a:uFill>
                  <a:solidFill>
                    <a:srgbClr val="000000"/>
                  </a:solidFill>
                </a:uFill>
                <a:latin typeface="+mn-lt"/>
                <a:ea typeface="+mn-ea"/>
                <a:cs typeface="+mn-cs"/>
                <a:sym typeface="Arial"/>
              </a:defRPr>
            </a:lvl1pPr>
          </a:lstStyle>
          <a:p>
            <a:pPr>
              <a:defRPr sz="600"/>
            </a:pPr>
            <a:r>
              <a:rPr sz="2200"/>
              <a:t>LESS reflective: Black carbon (ie. “soot”)</a:t>
            </a:r>
          </a:p>
        </p:txBody>
      </p:sp>
      <p:pic>
        <p:nvPicPr>
          <p:cNvPr id="263" name="seawifs_canary_duststorm.tiff"/>
          <p:cNvPicPr>
            <a:picLocks noChangeAspect="1"/>
          </p:cNvPicPr>
          <p:nvPr/>
        </p:nvPicPr>
        <p:blipFill>
          <a:blip r:embed="rId3"/>
          <a:stretch>
            <a:fillRect/>
          </a:stretch>
        </p:blipFill>
        <p:spPr>
          <a:xfrm>
            <a:off x="1092200" y="2209800"/>
            <a:ext cx="5774267" cy="4330700"/>
          </a:xfrm>
          <a:prstGeom prst="rect">
            <a:avLst/>
          </a:prstGeom>
          <a:ln w="38100">
            <a:solidFill>
              <a:srgbClr val="000000"/>
            </a:solidFill>
          </a:ln>
        </p:spPr>
      </p:pic>
      <p:grpSp>
        <p:nvGrpSpPr>
          <p:cNvPr id="266" name="Group 266"/>
          <p:cNvGrpSpPr/>
          <p:nvPr/>
        </p:nvGrpSpPr>
        <p:grpSpPr>
          <a:xfrm>
            <a:off x="7086237" y="4413250"/>
            <a:ext cx="1867989" cy="1816100"/>
            <a:chOff x="0" y="0"/>
            <a:chExt cx="1867988" cy="1816100"/>
          </a:xfrm>
        </p:grpSpPr>
        <p:pic>
          <p:nvPicPr>
            <p:cNvPr id="264" name="droppedImage.png"/>
            <p:cNvPicPr>
              <a:picLocks noChangeAspect="1"/>
            </p:cNvPicPr>
            <p:nvPr/>
          </p:nvPicPr>
          <p:blipFill>
            <a:blip r:embed="rId4"/>
            <a:stretch>
              <a:fillRect/>
            </a:stretch>
          </p:blipFill>
          <p:spPr>
            <a:xfrm>
              <a:off x="0" y="0"/>
              <a:ext cx="1867989" cy="1816100"/>
            </a:xfrm>
            <a:prstGeom prst="rect">
              <a:avLst/>
            </a:prstGeom>
            <a:ln w="12700" cap="flat">
              <a:noFill/>
              <a:round/>
            </a:ln>
            <a:effectLst/>
          </p:spPr>
        </p:pic>
        <p:sp>
          <p:nvSpPr>
            <p:cNvPr id="265" name="Shape 265"/>
            <p:cNvSpPr/>
            <p:nvPr/>
          </p:nvSpPr>
          <p:spPr>
            <a:xfrm>
              <a:off x="368662" y="679450"/>
              <a:ext cx="609601" cy="368300"/>
            </a:xfrm>
            <a:prstGeom prst="rect">
              <a:avLst/>
            </a:prstGeom>
            <a:noFill/>
            <a:ln w="25400" cap="flat">
              <a:solidFill>
                <a:srgbClr val="FFFFFF"/>
              </a:solidFill>
              <a:prstDash val="solid"/>
              <a:round/>
            </a:ln>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grpSp>
      <p:sp>
        <p:nvSpPr>
          <p:cNvPr id="267" name="Shape 267"/>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p:nvPr/>
        </p:nvSpPr>
        <p:spPr>
          <a:xfrm>
            <a:off x="6976687" y="3067626"/>
            <a:ext cx="1751676" cy="20576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J</a:t>
            </a:r>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err="1"/>
              <a:t>Js</a:t>
            </a:r>
            <a:endParaRPr lang="en-US" dirty="0"/>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J s</a:t>
            </a:r>
            <a:r>
              <a:rPr lang="en-US" baseline="30000" dirty="0"/>
              <a:t>-1</a:t>
            </a:r>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J s</a:t>
            </a:r>
            <a:r>
              <a:rPr lang="en-US" baseline="30000" dirty="0"/>
              <a:t>-1</a:t>
            </a:r>
            <a:r>
              <a:rPr lang="en-US" dirty="0"/>
              <a:t> m</a:t>
            </a:r>
            <a:r>
              <a:rPr lang="en-US" baseline="30000" dirty="0"/>
              <a:t>-2</a:t>
            </a:r>
            <a:endParaRPr lang="en-US" dirty="0"/>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W </a:t>
            </a:r>
            <a:r>
              <a:rPr lang="en-US" sz="1800" dirty="0">
                <a:uFill>
                  <a:solidFill>
                    <a:srgbClr val="000000"/>
                  </a:solidFill>
                </a:uFill>
                <a:sym typeface="Arial"/>
              </a:rPr>
              <a:t>m</a:t>
            </a:r>
            <a:r>
              <a:rPr lang="en-US" sz="1800" baseline="30000" dirty="0">
                <a:uFill>
                  <a:solidFill>
                    <a:srgbClr val="000000"/>
                  </a:solidFill>
                </a:uFill>
                <a:sym typeface="Arial"/>
              </a:rPr>
              <a:t>-2</a:t>
            </a:r>
            <a:endParaRPr lang="en-US" sz="1800" dirty="0">
              <a:uFill>
                <a:solidFill>
                  <a:srgbClr val="000000"/>
                </a:solidFill>
              </a:uFill>
              <a:sym typeface="Arial"/>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4</a:t>
            </a:fld>
            <a:endParaRPr lang="uk-UA"/>
          </a:p>
        </p:txBody>
      </p:sp>
      <p:sp>
        <p:nvSpPr>
          <p:cNvPr id="5" name="Shape 450"/>
          <p:cNvSpPr/>
          <p:nvPr/>
        </p:nvSpPr>
        <p:spPr>
          <a:xfrm>
            <a:off x="1010919" y="1374601"/>
            <a:ext cx="7775634" cy="50334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lvl="0" indent="-360000" defTabSz="419100" eaLnBrk="1" fontAlgn="auto" latinLnBrk="0" hangingPunct="1">
              <a:lnSpc>
                <a:spcPct val="93000"/>
              </a:lnSpc>
              <a:spcBef>
                <a:spcPts val="1300"/>
              </a:spcBef>
              <a:spcAft>
                <a:spcPts val="0"/>
              </a:spcAft>
              <a:buClrTx/>
              <a:buSzPct val="100000"/>
              <a:buFont typeface="+mj-lt"/>
              <a:buNone/>
              <a:tabLst/>
              <a:defRPr sz="1800">
                <a:uFill>
                  <a:solidFill>
                    <a:srgbClr val="000000"/>
                  </a:solidFill>
                </a:uFill>
                <a:latin typeface="+mn-lt"/>
                <a:ea typeface="+mn-ea"/>
                <a:cs typeface="+mn-cs"/>
                <a:sym typeface="Arial"/>
              </a:defRPr>
            </a:pPr>
            <a:r>
              <a:rPr lang="en-US" sz="2800" dirty="0"/>
              <a:t>What are the units of power?</a:t>
            </a:r>
          </a:p>
        </p:txBody>
      </p:sp>
      <p:sp>
        <p:nvSpPr>
          <p:cNvPr id="6" name="Shape 449"/>
          <p:cNvSpPr/>
          <p:nvPr/>
        </p:nvSpPr>
        <p:spPr>
          <a:xfrm>
            <a:off x="481563" y="259587"/>
            <a:ext cx="3257943" cy="64940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4000" dirty="0">
                <a:solidFill>
                  <a:srgbClr val="0433FF"/>
                </a:solidFill>
                <a:uFill>
                  <a:solidFill>
                    <a:srgbClr val="0433FF"/>
                  </a:solidFill>
                </a:uFill>
              </a:rPr>
              <a:t>R&amp;R:  Power</a:t>
            </a:r>
            <a:r>
              <a:rPr sz="4000" dirty="0">
                <a:solidFill>
                  <a:srgbClr val="0433FF"/>
                </a:solidFill>
                <a:uFill>
                  <a:solidFill>
                    <a:srgbClr val="0433FF"/>
                  </a:solidFill>
                </a:uFill>
              </a:rPr>
              <a:t> </a:t>
            </a:r>
          </a:p>
        </p:txBody>
      </p:sp>
      <p:grpSp>
        <p:nvGrpSpPr>
          <p:cNvPr id="7" name="Group 6"/>
          <p:cNvGrpSpPr/>
          <p:nvPr/>
        </p:nvGrpSpPr>
        <p:grpSpPr>
          <a:xfrm>
            <a:off x="789134" y="2647543"/>
            <a:ext cx="4349473" cy="3244042"/>
            <a:chOff x="789134" y="2647543"/>
            <a:chExt cx="4349473" cy="3244042"/>
          </a:xfrm>
        </p:grpSpPr>
        <p:pic>
          <p:nvPicPr>
            <p:cNvPr id="8" name="Picture 7"/>
            <p:cNvPicPr>
              <a:picLocks noChangeAspect="1"/>
            </p:cNvPicPr>
            <p:nvPr/>
          </p:nvPicPr>
          <p:blipFill>
            <a:blip r:embed="rId3"/>
            <a:stretch>
              <a:fillRect/>
            </a:stretch>
          </p:blipFill>
          <p:spPr>
            <a:xfrm>
              <a:off x="789134" y="2647543"/>
              <a:ext cx="4349473" cy="3244042"/>
            </a:xfrm>
            <a:prstGeom prst="rect">
              <a:avLst/>
            </a:prstGeom>
          </p:spPr>
        </p:pic>
        <p:sp>
          <p:nvSpPr>
            <p:cNvPr id="9" name="TextBox 8"/>
            <p:cNvSpPr txBox="1"/>
            <p:nvPr/>
          </p:nvSpPr>
          <p:spPr>
            <a:xfrm>
              <a:off x="914401" y="4154383"/>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Short</a:t>
              </a:r>
            </a:p>
          </p:txBody>
        </p:sp>
        <p:sp>
          <p:nvSpPr>
            <p:cNvPr id="10" name="TextBox 9"/>
            <p:cNvSpPr txBox="1"/>
            <p:nvPr/>
          </p:nvSpPr>
          <p:spPr>
            <a:xfrm>
              <a:off x="3147337" y="3672404"/>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Grande</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1" name="TextBox 10"/>
            <p:cNvSpPr txBox="1"/>
            <p:nvPr/>
          </p:nvSpPr>
          <p:spPr>
            <a:xfrm>
              <a:off x="2002952" y="3949497"/>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Tall</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2" name="TextBox 11"/>
            <p:cNvSpPr txBox="1"/>
            <p:nvPr/>
          </p:nvSpPr>
          <p:spPr>
            <a:xfrm>
              <a:off x="4184603" y="3438842"/>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Vente</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grpSp>
    </p:spTree>
    <p:extLst>
      <p:ext uri="{BB962C8B-B14F-4D97-AF65-F5344CB8AC3E}">
        <p14:creationId xmlns:p14="http://schemas.microsoft.com/office/powerpoint/2010/main" val="4088603815"/>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0" name="Shape 280"/>
          <p:cNvSpPr/>
          <p:nvPr/>
        </p:nvSpPr>
        <p:spPr>
          <a:xfrm>
            <a:off x="237051" y="49850"/>
            <a:ext cx="8204201" cy="901701"/>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nSpc>
                <a:spcPct val="93000"/>
              </a:lnSpc>
              <a:buClr>
                <a:srgbClr val="0433FF"/>
              </a:buClr>
              <a:defRPr sz="3000">
                <a:solidFill>
                  <a:srgbClr val="E32400"/>
                </a:solidFill>
                <a:uFill>
                  <a:solidFill>
                    <a:srgbClr val="0433FF"/>
                  </a:solidFill>
                </a:uFill>
                <a:latin typeface="+mn-lt"/>
                <a:ea typeface="+mn-ea"/>
                <a:cs typeface="+mn-cs"/>
                <a:sym typeface="Arial"/>
              </a:defRPr>
            </a:lvl1pPr>
          </a:lstStyle>
          <a:p>
            <a:pPr>
              <a:defRPr sz="4200">
                <a:uFill>
                  <a:solidFill>
                    <a:srgbClr val="000000"/>
                  </a:solidFill>
                </a:uFill>
              </a:defRPr>
            </a:pPr>
            <a:r>
              <a:rPr sz="3000">
                <a:uFill>
                  <a:solidFill>
                    <a:srgbClr val="0433FF"/>
                  </a:solidFill>
                </a:uFill>
              </a:rPr>
              <a:t>CLICKER: What if sunspots change incoming solar radiation?  </a:t>
            </a:r>
          </a:p>
        </p:txBody>
      </p:sp>
      <p:sp>
        <p:nvSpPr>
          <p:cNvPr id="281" name="Shape 281"/>
          <p:cNvSpPr/>
          <p:nvPr/>
        </p:nvSpPr>
        <p:spPr>
          <a:xfrm>
            <a:off x="567251" y="1041262"/>
            <a:ext cx="8902701" cy="421829"/>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00000"/>
              </a:buClr>
              <a:defRPr sz="2400">
                <a:uFill>
                  <a:solidFill>
                    <a:srgbClr val="000000"/>
                  </a:solidFill>
                </a:uFill>
                <a:latin typeface="+mn-lt"/>
                <a:ea typeface="+mn-ea"/>
                <a:cs typeface="+mn-cs"/>
                <a:sym typeface="Arial"/>
              </a:defRPr>
            </a:lvl1pPr>
          </a:lstStyle>
          <a:p>
            <a:pPr>
              <a:defRPr sz="800"/>
            </a:pPr>
            <a:r>
              <a:rPr sz="2400"/>
              <a:t>A. Forcing        B. Feedback        C. Could be either</a:t>
            </a:r>
          </a:p>
        </p:txBody>
      </p:sp>
      <p:grpSp>
        <p:nvGrpSpPr>
          <p:cNvPr id="286" name="Group 286"/>
          <p:cNvGrpSpPr/>
          <p:nvPr/>
        </p:nvGrpSpPr>
        <p:grpSpPr>
          <a:xfrm>
            <a:off x="858006" y="1459810"/>
            <a:ext cx="7563586" cy="5305557"/>
            <a:chOff x="0" y="0"/>
            <a:chExt cx="7563584" cy="5305555"/>
          </a:xfrm>
        </p:grpSpPr>
        <p:grpSp>
          <p:nvGrpSpPr>
            <p:cNvPr id="284" name="Group 284"/>
            <p:cNvGrpSpPr/>
            <p:nvPr/>
          </p:nvGrpSpPr>
          <p:grpSpPr>
            <a:xfrm>
              <a:off x="0" y="0"/>
              <a:ext cx="7563585" cy="5305556"/>
              <a:chOff x="0" y="0"/>
              <a:chExt cx="7563584" cy="5305555"/>
            </a:xfrm>
          </p:grpSpPr>
          <p:pic>
            <p:nvPicPr>
              <p:cNvPr id="282" name="image3.png"/>
              <p:cNvPicPr>
                <a:picLocks noChangeAspect="1"/>
              </p:cNvPicPr>
              <p:nvPr/>
            </p:nvPicPr>
            <p:blipFill>
              <a:blip r:embed="rId3"/>
              <a:stretch>
                <a:fillRect/>
              </a:stretch>
            </p:blipFill>
            <p:spPr>
              <a:xfrm>
                <a:off x="0" y="0"/>
                <a:ext cx="7247842" cy="5305556"/>
              </a:xfrm>
              <a:prstGeom prst="rect">
                <a:avLst/>
              </a:prstGeom>
              <a:ln w="12700" cap="flat">
                <a:noFill/>
                <a:round/>
              </a:ln>
              <a:effectLst/>
            </p:spPr>
          </p:pic>
          <p:sp>
            <p:nvSpPr>
              <p:cNvPr id="283" name="Shape 283"/>
              <p:cNvSpPr/>
              <p:nvPr/>
            </p:nvSpPr>
            <p:spPr>
              <a:xfrm rot="16200000">
                <a:off x="6383944" y="1454150"/>
                <a:ext cx="2061130" cy="298153"/>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Trenberth et al., 2009</a:t>
                </a:r>
              </a:p>
            </p:txBody>
          </p:sp>
        </p:grpSp>
        <p:sp>
          <p:nvSpPr>
            <p:cNvPr id="285" name="Shape 285"/>
            <p:cNvSpPr/>
            <p:nvPr/>
          </p:nvSpPr>
          <p:spPr>
            <a:xfrm>
              <a:off x="2208136" y="127001"/>
              <a:ext cx="2558144" cy="1225333"/>
            </a:xfrm>
            <a:prstGeom prst="ellipse">
              <a:avLst/>
            </a:prstGeom>
            <a:noFill/>
            <a:ln w="57150" cap="flat">
              <a:solidFill>
                <a:srgbClr val="FFFB00"/>
              </a:solidFill>
              <a:prstDash val="solid"/>
              <a:round/>
            </a:ln>
            <a:effectLst>
              <a:outerShdw blurRad="38100" dist="23000" dir="5400000" rotWithShape="0">
                <a:srgbClr val="000000">
                  <a:alpha val="35000"/>
                </a:srgbClr>
              </a:outerShdw>
            </a:effectLst>
          </p:spPr>
          <p:txBody>
            <a:bodyPr wrap="square" lIns="50800" tIns="50800" rIns="50800" bIns="50800" numCol="1" anchor="ctr">
              <a:noAutofit/>
            </a:bodyPr>
            <a:lstStyle/>
            <a:p>
              <a:pPr marL="36867" marR="36867" defTabSz="419100">
                <a:lnSpc>
                  <a:spcPct val="93000"/>
                </a:lnSpc>
                <a:defRPr sz="1600">
                  <a:uFill>
                    <a:solidFill>
                      <a:srgbClr val="000000"/>
                    </a:solidFill>
                  </a:uFill>
                  <a:latin typeface="+mn-lt"/>
                  <a:ea typeface="+mn-ea"/>
                  <a:cs typeface="+mn-cs"/>
                  <a:sym typeface="Arial"/>
                </a:defRPr>
              </a:pPr>
              <a:endParaRPr/>
            </a:p>
          </p:txBody>
        </p:sp>
      </p:grpSp>
      <p:sp>
        <p:nvSpPr>
          <p:cNvPr id="287" name="Shape 287"/>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3" name="Group 293"/>
          <p:cNvGrpSpPr/>
          <p:nvPr/>
        </p:nvGrpSpPr>
        <p:grpSpPr>
          <a:xfrm>
            <a:off x="858006" y="1459810"/>
            <a:ext cx="7563586" cy="5305557"/>
            <a:chOff x="0" y="0"/>
            <a:chExt cx="7563584" cy="5305555"/>
          </a:xfrm>
        </p:grpSpPr>
        <p:pic>
          <p:nvPicPr>
            <p:cNvPr id="291" name="image3.png"/>
            <p:cNvPicPr>
              <a:picLocks noChangeAspect="1"/>
            </p:cNvPicPr>
            <p:nvPr/>
          </p:nvPicPr>
          <p:blipFill>
            <a:blip r:embed="rId3"/>
            <a:stretch>
              <a:fillRect/>
            </a:stretch>
          </p:blipFill>
          <p:spPr>
            <a:xfrm>
              <a:off x="0" y="0"/>
              <a:ext cx="7247842" cy="5305556"/>
            </a:xfrm>
            <a:prstGeom prst="rect">
              <a:avLst/>
            </a:prstGeom>
            <a:ln w="12700" cap="flat">
              <a:noFill/>
              <a:round/>
            </a:ln>
            <a:effectLst/>
          </p:spPr>
        </p:pic>
        <p:sp>
          <p:nvSpPr>
            <p:cNvPr id="292" name="Shape 292"/>
            <p:cNvSpPr/>
            <p:nvPr/>
          </p:nvSpPr>
          <p:spPr>
            <a:xfrm rot="16200000">
              <a:off x="6383944" y="1454150"/>
              <a:ext cx="2061130" cy="298153"/>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Trenberth et al., 2009</a:t>
              </a:r>
            </a:p>
          </p:txBody>
        </p:sp>
      </p:grpSp>
      <p:sp>
        <p:nvSpPr>
          <p:cNvPr id="294" name="Shape 294"/>
          <p:cNvSpPr/>
          <p:nvPr/>
        </p:nvSpPr>
        <p:spPr>
          <a:xfrm>
            <a:off x="237051" y="252932"/>
            <a:ext cx="8204201" cy="495536"/>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nSpc>
                <a:spcPct val="93000"/>
              </a:lnSpc>
              <a:buClr>
                <a:srgbClr val="0433FF"/>
              </a:buClr>
              <a:defRPr sz="3000">
                <a:solidFill>
                  <a:srgbClr val="E32400"/>
                </a:solidFill>
                <a:uFill>
                  <a:solidFill>
                    <a:srgbClr val="0433FF"/>
                  </a:solidFill>
                </a:uFill>
                <a:latin typeface="+mn-lt"/>
                <a:ea typeface="+mn-ea"/>
                <a:cs typeface="+mn-cs"/>
                <a:sym typeface="Arial"/>
              </a:defRPr>
            </a:lvl1pPr>
          </a:lstStyle>
          <a:p>
            <a:pPr>
              <a:defRPr sz="4200">
                <a:uFill>
                  <a:solidFill>
                    <a:srgbClr val="000000"/>
                  </a:solidFill>
                </a:uFill>
              </a:defRPr>
            </a:pPr>
            <a:r>
              <a:rPr sz="3000">
                <a:uFill>
                  <a:solidFill>
                    <a:srgbClr val="0433FF"/>
                  </a:solidFill>
                </a:uFill>
              </a:rPr>
              <a:t>CLICKER: What if ice on Earth’s surface melts?  </a:t>
            </a:r>
          </a:p>
        </p:txBody>
      </p:sp>
      <p:sp>
        <p:nvSpPr>
          <p:cNvPr id="295" name="Shape 295"/>
          <p:cNvSpPr/>
          <p:nvPr/>
        </p:nvSpPr>
        <p:spPr>
          <a:xfrm>
            <a:off x="1545357" y="4600812"/>
            <a:ext cx="1438254" cy="1225333"/>
          </a:xfrm>
          <a:prstGeom prst="ellipse">
            <a:avLst/>
          </a:prstGeom>
          <a:ln w="57150">
            <a:solidFill>
              <a:srgbClr val="FFFB00"/>
            </a:solidFill>
          </a:ln>
          <a:effectLst>
            <a:outerShdw blurRad="38100" dist="23000" dir="5400000" rotWithShape="0">
              <a:srgbClr val="000000">
                <a:alpha val="35000"/>
              </a:srgbClr>
            </a:outerShdw>
          </a:effectLst>
        </p:spPr>
        <p:txBody>
          <a:bodyPr lIns="50800" tIns="50800" rIns="50800" bIns="50800" anchor="ct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296" name="Shape 296"/>
          <p:cNvSpPr/>
          <p:nvPr/>
        </p:nvSpPr>
        <p:spPr>
          <a:xfrm>
            <a:off x="567251" y="926962"/>
            <a:ext cx="8902701" cy="421829"/>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00000"/>
              </a:buClr>
              <a:defRPr sz="2400">
                <a:uFill>
                  <a:solidFill>
                    <a:srgbClr val="000000"/>
                  </a:solidFill>
                </a:uFill>
                <a:latin typeface="+mn-lt"/>
                <a:ea typeface="+mn-ea"/>
                <a:cs typeface="+mn-cs"/>
                <a:sym typeface="Arial"/>
              </a:defRPr>
            </a:lvl1pPr>
          </a:lstStyle>
          <a:p>
            <a:pPr>
              <a:defRPr sz="800"/>
            </a:pPr>
            <a:r>
              <a:rPr sz="2400"/>
              <a:t>A. Forcing        B. Feedback        C. Could be either</a:t>
            </a:r>
          </a:p>
        </p:txBody>
      </p:sp>
      <p:sp>
        <p:nvSpPr>
          <p:cNvPr id="297" name="Shape 297"/>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41</a:t>
            </a:fld>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3" name="Group 303"/>
          <p:cNvGrpSpPr/>
          <p:nvPr/>
        </p:nvGrpSpPr>
        <p:grpSpPr>
          <a:xfrm>
            <a:off x="858006" y="1434410"/>
            <a:ext cx="7563586" cy="5305557"/>
            <a:chOff x="0" y="0"/>
            <a:chExt cx="7563584" cy="5305555"/>
          </a:xfrm>
        </p:grpSpPr>
        <p:pic>
          <p:nvPicPr>
            <p:cNvPr id="301" name="image3.png"/>
            <p:cNvPicPr>
              <a:picLocks noChangeAspect="1"/>
            </p:cNvPicPr>
            <p:nvPr/>
          </p:nvPicPr>
          <p:blipFill>
            <a:blip r:embed="rId3"/>
            <a:stretch>
              <a:fillRect/>
            </a:stretch>
          </p:blipFill>
          <p:spPr>
            <a:xfrm>
              <a:off x="0" y="0"/>
              <a:ext cx="7247842" cy="5305556"/>
            </a:xfrm>
            <a:prstGeom prst="rect">
              <a:avLst/>
            </a:prstGeom>
            <a:ln w="12700" cap="flat">
              <a:noFill/>
              <a:round/>
            </a:ln>
            <a:effectLst/>
          </p:spPr>
        </p:pic>
        <p:sp>
          <p:nvSpPr>
            <p:cNvPr id="302" name="Shape 302"/>
            <p:cNvSpPr/>
            <p:nvPr/>
          </p:nvSpPr>
          <p:spPr>
            <a:xfrm rot="16200000">
              <a:off x="6383944" y="1454150"/>
              <a:ext cx="2061130" cy="298153"/>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lvl1pPr marL="36867" marR="36867" defTabSz="419100">
                <a:lnSpc>
                  <a:spcPct val="93000"/>
                </a:lnSpc>
                <a:buClr>
                  <a:srgbClr val="000000"/>
                </a:buClr>
                <a:defRPr sz="1600">
                  <a:uFill>
                    <a:solidFill>
                      <a:srgbClr val="000000"/>
                    </a:solidFill>
                  </a:uFill>
                  <a:latin typeface="+mn-lt"/>
                  <a:ea typeface="+mn-ea"/>
                  <a:cs typeface="+mn-cs"/>
                  <a:sym typeface="Arial"/>
                </a:defRPr>
              </a:lvl1pPr>
            </a:lstStyle>
            <a:p>
              <a:r>
                <a:t>Trenberth et al., 2009</a:t>
              </a:r>
            </a:p>
          </p:txBody>
        </p:sp>
      </p:grpSp>
      <p:sp>
        <p:nvSpPr>
          <p:cNvPr id="304" name="Shape 304"/>
          <p:cNvSpPr/>
          <p:nvPr/>
        </p:nvSpPr>
        <p:spPr>
          <a:xfrm>
            <a:off x="1530056" y="2489482"/>
            <a:ext cx="1438254" cy="1225333"/>
          </a:xfrm>
          <a:prstGeom prst="ellipse">
            <a:avLst/>
          </a:prstGeom>
          <a:ln w="57150">
            <a:solidFill>
              <a:srgbClr val="FFFB00"/>
            </a:solidFill>
          </a:ln>
          <a:effectLst>
            <a:outerShdw blurRad="38100" dist="23000" dir="5400000" rotWithShape="0">
              <a:srgbClr val="000000">
                <a:alpha val="35000"/>
              </a:srgbClr>
            </a:outerShdw>
          </a:effectLst>
        </p:spPr>
        <p:txBody>
          <a:bodyPr lIns="50800" tIns="50800" rIns="50800" bIns="50800" anchor="ctr"/>
          <a:lstStyle/>
          <a:p>
            <a:pPr marL="36867" marR="36867" defTabSz="419100">
              <a:lnSpc>
                <a:spcPct val="93000"/>
              </a:lnSpc>
              <a:defRPr sz="1600">
                <a:uFill>
                  <a:solidFill>
                    <a:srgbClr val="000000"/>
                  </a:solidFill>
                </a:uFill>
                <a:latin typeface="+mn-lt"/>
                <a:ea typeface="+mn-ea"/>
                <a:cs typeface="+mn-cs"/>
                <a:sym typeface="Arial"/>
              </a:defRPr>
            </a:pPr>
            <a:endParaRPr/>
          </a:p>
        </p:txBody>
      </p:sp>
      <p:sp>
        <p:nvSpPr>
          <p:cNvPr id="305" name="Shape 305"/>
          <p:cNvSpPr/>
          <p:nvPr/>
        </p:nvSpPr>
        <p:spPr>
          <a:xfrm>
            <a:off x="237051" y="271151"/>
            <a:ext cx="10109201" cy="459098"/>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nSpc>
                <a:spcPct val="93000"/>
              </a:lnSpc>
              <a:buClr>
                <a:srgbClr val="0433FF"/>
              </a:buClr>
              <a:defRPr sz="2600">
                <a:solidFill>
                  <a:srgbClr val="E32400"/>
                </a:solidFill>
                <a:uFill>
                  <a:solidFill>
                    <a:srgbClr val="0433FF"/>
                  </a:solidFill>
                </a:uFill>
                <a:latin typeface="+mn-lt"/>
                <a:ea typeface="+mn-ea"/>
                <a:cs typeface="+mn-cs"/>
                <a:sym typeface="Arial"/>
              </a:defRPr>
            </a:lvl1pPr>
          </a:lstStyle>
          <a:p>
            <a:pPr>
              <a:defRPr sz="3800">
                <a:uFill>
                  <a:solidFill>
                    <a:srgbClr val="000000"/>
                  </a:solidFill>
                </a:uFill>
              </a:defRPr>
            </a:pPr>
            <a:r>
              <a:rPr sz="2600">
                <a:uFill>
                  <a:solidFill>
                    <a:srgbClr val="0433FF"/>
                  </a:solidFill>
                </a:uFill>
              </a:rPr>
              <a:t>CLICKER: What if coal-burning increases sulfate aerosols?  </a:t>
            </a:r>
          </a:p>
        </p:txBody>
      </p:sp>
      <p:sp>
        <p:nvSpPr>
          <p:cNvPr id="306" name="Shape 306"/>
          <p:cNvSpPr/>
          <p:nvPr/>
        </p:nvSpPr>
        <p:spPr>
          <a:xfrm>
            <a:off x="567251" y="926962"/>
            <a:ext cx="8902701" cy="421829"/>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00000"/>
              </a:buClr>
              <a:defRPr sz="2400">
                <a:uFill>
                  <a:solidFill>
                    <a:srgbClr val="000000"/>
                  </a:solidFill>
                </a:uFill>
                <a:latin typeface="+mn-lt"/>
                <a:ea typeface="+mn-ea"/>
                <a:cs typeface="+mn-cs"/>
                <a:sym typeface="Arial"/>
              </a:defRPr>
            </a:lvl1pPr>
          </a:lstStyle>
          <a:p>
            <a:pPr>
              <a:defRPr sz="800"/>
            </a:pPr>
            <a:r>
              <a:rPr sz="2400"/>
              <a:t>A. Forcing        B. Feedback        C. Could be either</a:t>
            </a:r>
          </a:p>
        </p:txBody>
      </p:sp>
      <p:sp>
        <p:nvSpPr>
          <p:cNvPr id="2" name="Slide Number Placeholder 1"/>
          <p:cNvSpPr>
            <a:spLocks noGrp="1"/>
          </p:cNvSpPr>
          <p:nvPr>
            <p:ph type="sldNum" sz="quarter" idx="2"/>
          </p:nvPr>
        </p:nvSpPr>
        <p:spPr/>
        <p:txBody>
          <a:bodyPr/>
          <a:lstStyle/>
          <a:p>
            <a:fld id="{86CB4B4D-7CA3-9044-876B-883B54F8677D}" type="slidenum">
              <a:rPr lang="uk-UA" smtClean="0"/>
              <a:t>42</a:t>
            </a:fld>
            <a:endParaRPr lang="uk-UA"/>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0" name="Shape 310"/>
          <p:cNvSpPr/>
          <p:nvPr/>
        </p:nvSpPr>
        <p:spPr>
          <a:xfrm>
            <a:off x="285270" y="755325"/>
            <a:ext cx="8534401" cy="53340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433FF"/>
              </a:buClr>
              <a:defRPr sz="3200">
                <a:solidFill>
                  <a:srgbClr val="0433FF"/>
                </a:solidFill>
                <a:uFill>
                  <a:solidFill>
                    <a:srgbClr val="0433FF"/>
                  </a:solidFill>
                </a:uFill>
                <a:latin typeface="+mn-lt"/>
                <a:ea typeface="+mn-ea"/>
                <a:cs typeface="+mn-cs"/>
                <a:sym typeface="Arial"/>
              </a:defRPr>
            </a:lvl1pPr>
          </a:lstStyle>
          <a:p>
            <a:pPr>
              <a:defRPr sz="1800">
                <a:solidFill>
                  <a:srgbClr val="000000"/>
                </a:solidFill>
                <a:uFill>
                  <a:solidFill>
                    <a:srgbClr val="000000"/>
                  </a:solidFill>
                </a:uFill>
              </a:defRPr>
            </a:pPr>
            <a:r>
              <a:rPr sz="3200">
                <a:solidFill>
                  <a:srgbClr val="0433FF"/>
                </a:solidFill>
                <a:uFill>
                  <a:solidFill>
                    <a:srgbClr val="0433FF"/>
                  </a:solidFill>
                </a:uFill>
              </a:rPr>
              <a:t>IDENTIFY: “Amplifying” or “Stabilizing”</a:t>
            </a:r>
          </a:p>
        </p:txBody>
      </p:sp>
      <p:sp>
        <p:nvSpPr>
          <p:cNvPr id="311" name="Shape 311"/>
          <p:cNvSpPr/>
          <p:nvPr/>
        </p:nvSpPr>
        <p:spPr>
          <a:xfrm>
            <a:off x="398159" y="1636868"/>
            <a:ext cx="6743701" cy="71120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00000"/>
              </a:buClr>
              <a:defRPr sz="2200">
                <a:uFill>
                  <a:solidFill>
                    <a:srgbClr val="000000"/>
                  </a:solidFill>
                </a:uFill>
                <a:latin typeface="+mn-lt"/>
                <a:ea typeface="+mn-ea"/>
                <a:cs typeface="+mn-cs"/>
                <a:sym typeface="Arial"/>
              </a:defRPr>
            </a:lvl1pPr>
          </a:lstStyle>
          <a:p>
            <a:pPr>
              <a:defRPr sz="1400"/>
            </a:pPr>
            <a:r>
              <a:rPr sz="2200"/>
              <a:t>Necessary to distinguish between two types of feedback mechanisms:</a:t>
            </a:r>
          </a:p>
        </p:txBody>
      </p:sp>
      <p:sp>
        <p:nvSpPr>
          <p:cNvPr id="312" name="Shape 312"/>
          <p:cNvSpPr/>
          <p:nvPr/>
        </p:nvSpPr>
        <p:spPr>
          <a:xfrm>
            <a:off x="711425" y="3801510"/>
            <a:ext cx="7924801" cy="69850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93000"/>
              </a:lnSpc>
              <a:buClr>
                <a:srgbClr val="0433FF"/>
              </a:buClr>
              <a:defRPr sz="900">
                <a:uFill>
                  <a:solidFill>
                    <a:srgbClr val="000000"/>
                  </a:solidFill>
                </a:uFill>
                <a:latin typeface="+mn-lt"/>
                <a:ea typeface="+mn-ea"/>
                <a:cs typeface="+mn-cs"/>
                <a:sym typeface="Arial"/>
              </a:defRPr>
            </a:pPr>
            <a:r>
              <a:rPr sz="2000">
                <a:solidFill>
                  <a:srgbClr val="0433FF"/>
                </a:solidFill>
                <a:uFill>
                  <a:solidFill>
                    <a:srgbClr val="0433FF"/>
                  </a:solidFill>
                </a:uFill>
              </a:rPr>
              <a:t>The initial perturbation is dampened by the feedback mechanism </a:t>
            </a:r>
            <a:r>
              <a:rPr sz="2000">
                <a:solidFill>
                  <a:srgbClr val="0433FF"/>
                </a:solidFill>
                <a:uFill>
                  <a:solidFill>
                    <a:srgbClr val="0433FF"/>
                  </a:solidFill>
                </a:uFill>
                <a:latin typeface="Wingdings"/>
                <a:ea typeface="Wingdings"/>
                <a:cs typeface="Wingdings"/>
                <a:sym typeface="Wingdings"/>
              </a:rPr>
              <a:t></a:t>
            </a:r>
            <a:r>
              <a:rPr sz="2000">
                <a:solidFill>
                  <a:srgbClr val="0433FF"/>
                </a:solidFill>
                <a:uFill>
                  <a:solidFill>
                    <a:srgbClr val="0433FF"/>
                  </a:solidFill>
                </a:uFill>
              </a:rPr>
              <a:t> </a:t>
            </a:r>
            <a:r>
              <a:rPr sz="2400" b="1">
                <a:solidFill>
                  <a:srgbClr val="0433FF"/>
                </a:solidFill>
                <a:uFill>
                  <a:solidFill>
                    <a:srgbClr val="0433FF"/>
                  </a:solidFill>
                </a:uFill>
              </a:rPr>
              <a:t>STABILIZING (negative)</a:t>
            </a:r>
          </a:p>
        </p:txBody>
      </p:sp>
      <p:sp>
        <p:nvSpPr>
          <p:cNvPr id="313" name="Shape 313"/>
          <p:cNvSpPr/>
          <p:nvPr/>
        </p:nvSpPr>
        <p:spPr>
          <a:xfrm>
            <a:off x="725487" y="2701368"/>
            <a:ext cx="7683501" cy="69850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93000"/>
              </a:lnSpc>
              <a:buClr>
                <a:srgbClr val="0433FF"/>
              </a:buClr>
              <a:defRPr sz="900">
                <a:uFill>
                  <a:solidFill>
                    <a:srgbClr val="000000"/>
                  </a:solidFill>
                </a:uFill>
                <a:latin typeface="+mn-lt"/>
                <a:ea typeface="+mn-ea"/>
                <a:cs typeface="+mn-cs"/>
                <a:sym typeface="Arial"/>
              </a:defRPr>
            </a:pPr>
            <a:r>
              <a:rPr sz="2000">
                <a:solidFill>
                  <a:srgbClr val="0433FF"/>
                </a:solidFill>
                <a:uFill>
                  <a:solidFill>
                    <a:srgbClr val="0433FF"/>
                  </a:solidFill>
                </a:uFill>
              </a:rPr>
              <a:t>The initial change (perturbation) is continually amplified by the feedback mechanism </a:t>
            </a:r>
            <a:r>
              <a:rPr sz="2000">
                <a:solidFill>
                  <a:srgbClr val="0433FF"/>
                </a:solidFill>
                <a:uFill>
                  <a:solidFill>
                    <a:srgbClr val="0433FF"/>
                  </a:solidFill>
                </a:uFill>
                <a:latin typeface="Wingdings"/>
                <a:ea typeface="Wingdings"/>
                <a:cs typeface="Wingdings"/>
                <a:sym typeface="Wingdings"/>
              </a:rPr>
              <a:t></a:t>
            </a:r>
            <a:r>
              <a:rPr sz="2000">
                <a:solidFill>
                  <a:srgbClr val="0433FF"/>
                </a:solidFill>
                <a:uFill>
                  <a:solidFill>
                    <a:srgbClr val="0433FF"/>
                  </a:solidFill>
                </a:uFill>
              </a:rPr>
              <a:t> </a:t>
            </a:r>
            <a:r>
              <a:rPr sz="2400" b="1">
                <a:solidFill>
                  <a:srgbClr val="0433FF"/>
                </a:solidFill>
                <a:uFill>
                  <a:solidFill>
                    <a:srgbClr val="0433FF"/>
                  </a:solidFill>
                </a:uFill>
              </a:rPr>
              <a:t>AMPLIFYING (positive)</a:t>
            </a:r>
          </a:p>
        </p:txBody>
      </p:sp>
      <p:sp>
        <p:nvSpPr>
          <p:cNvPr id="314" name="Shape 314"/>
          <p:cNvSpPr/>
          <p:nvPr/>
        </p:nvSpPr>
        <p:spPr>
          <a:xfrm>
            <a:off x="296559" y="5091267"/>
            <a:ext cx="8496301" cy="39726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00000"/>
              </a:buClr>
              <a:defRPr sz="2200">
                <a:uFill>
                  <a:solidFill>
                    <a:srgbClr val="000000"/>
                  </a:solidFill>
                </a:uFill>
                <a:latin typeface="+mn-lt"/>
                <a:ea typeface="+mn-ea"/>
                <a:cs typeface="+mn-cs"/>
                <a:sym typeface="Arial"/>
              </a:defRPr>
            </a:lvl1pPr>
          </a:lstStyle>
          <a:p>
            <a:pPr>
              <a:defRPr sz="1400"/>
            </a:pPr>
            <a:r>
              <a:rPr sz="2200"/>
              <a:t>We will revisit this on Day 11 - For now, let’s do some practice</a:t>
            </a:r>
          </a:p>
        </p:txBody>
      </p:sp>
      <p:sp>
        <p:nvSpPr>
          <p:cNvPr id="2" name="Slide Number Placeholder 1"/>
          <p:cNvSpPr>
            <a:spLocks noGrp="1"/>
          </p:cNvSpPr>
          <p:nvPr>
            <p:ph type="sldNum" sz="quarter" idx="2"/>
          </p:nvPr>
        </p:nvSpPr>
        <p:spPr/>
        <p:txBody>
          <a:bodyPr/>
          <a:lstStyle/>
          <a:p>
            <a:fld id="{86CB4B4D-7CA3-9044-876B-883B54F8677D}" type="slidenum">
              <a:rPr lang="uk-UA" smtClean="0"/>
              <a:t>43</a:t>
            </a:fld>
            <a:endParaRPr lang="uk-UA"/>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8" name="Shape 318"/>
          <p:cNvSpPr/>
          <p:nvPr/>
        </p:nvSpPr>
        <p:spPr>
          <a:xfrm>
            <a:off x="254052" y="147536"/>
            <a:ext cx="8953501" cy="850901"/>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nSpc>
                <a:spcPct val="93000"/>
              </a:lnSpc>
              <a:buClr>
                <a:srgbClr val="0433FF"/>
              </a:buClr>
              <a:defRPr sz="2800">
                <a:solidFill>
                  <a:srgbClr val="E32400"/>
                </a:solidFill>
                <a:uFill>
                  <a:solidFill>
                    <a:srgbClr val="0433FF"/>
                  </a:solidFill>
                </a:uFill>
                <a:latin typeface="+mn-lt"/>
                <a:ea typeface="+mn-ea"/>
                <a:cs typeface="+mn-cs"/>
                <a:sym typeface="Arial"/>
              </a:defRPr>
            </a:lvl1pPr>
          </a:lstStyle>
          <a:p>
            <a:pPr>
              <a:defRPr sz="4000">
                <a:uFill>
                  <a:solidFill>
                    <a:srgbClr val="000000"/>
                  </a:solidFill>
                </a:uFill>
              </a:defRPr>
            </a:pPr>
            <a:r>
              <a:rPr sz="2800">
                <a:uFill>
                  <a:solidFill>
                    <a:srgbClr val="0433FF"/>
                  </a:solidFill>
                </a:uFill>
              </a:rPr>
              <a:t>CLICKER:  Clouds are involved in several different feedbacks.  Is this one amplifying or stabilizing?  </a:t>
            </a:r>
          </a:p>
        </p:txBody>
      </p:sp>
      <p:sp>
        <p:nvSpPr>
          <p:cNvPr id="319" name="Shape 319"/>
          <p:cNvSpPr/>
          <p:nvPr/>
        </p:nvSpPr>
        <p:spPr>
          <a:xfrm>
            <a:off x="2336966" y="1666129"/>
            <a:ext cx="1333501" cy="30480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Warming</a:t>
            </a:r>
          </a:p>
        </p:txBody>
      </p:sp>
      <p:sp>
        <p:nvSpPr>
          <p:cNvPr id="320" name="Shape 320"/>
          <p:cNvSpPr/>
          <p:nvPr/>
        </p:nvSpPr>
        <p:spPr>
          <a:xfrm>
            <a:off x="2263107" y="3105592"/>
            <a:ext cx="1511301" cy="882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a:latin typeface="Trebuchet MS"/>
                <a:ea typeface="Trebuchet MS"/>
                <a:cs typeface="Trebuchet MS"/>
                <a:sym typeface="Trebuchet MS"/>
              </a:rPr>
              <a:t>More </a:t>
            </a:r>
            <a:br>
              <a:rPr>
                <a:latin typeface="Trebuchet MS"/>
                <a:ea typeface="Trebuchet MS"/>
                <a:cs typeface="Trebuchet MS"/>
                <a:sym typeface="Trebuchet MS"/>
              </a:rPr>
            </a:br>
            <a:r>
              <a:rPr>
                <a:latin typeface="Trebuchet MS"/>
                <a:ea typeface="Trebuchet MS"/>
                <a:cs typeface="Trebuchet MS"/>
                <a:sym typeface="Trebuchet MS"/>
              </a:rPr>
              <a:t>water in a warmer atmosphere</a:t>
            </a:r>
          </a:p>
        </p:txBody>
      </p:sp>
      <p:sp>
        <p:nvSpPr>
          <p:cNvPr id="321" name="Shape 321"/>
          <p:cNvSpPr/>
          <p:nvPr/>
        </p:nvSpPr>
        <p:spPr>
          <a:xfrm>
            <a:off x="4487350" y="4434030"/>
            <a:ext cx="1435101" cy="480183"/>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dirty="0">
                <a:latin typeface="Trebuchet MS"/>
                <a:ea typeface="Trebuchet MS"/>
                <a:cs typeface="Trebuchet MS"/>
                <a:sym typeface="Trebuchet MS"/>
              </a:rPr>
              <a:t>Greater cloud </a:t>
            </a:r>
            <a:r>
              <a:rPr lang="en-US" dirty="0">
                <a:latin typeface="Trebuchet MS"/>
                <a:ea typeface="Trebuchet MS"/>
                <a:cs typeface="Trebuchet MS"/>
                <a:sym typeface="Trebuchet MS"/>
              </a:rPr>
              <a:t>low </a:t>
            </a:r>
            <a:r>
              <a:rPr dirty="0">
                <a:latin typeface="Trebuchet MS"/>
                <a:ea typeface="Trebuchet MS"/>
                <a:cs typeface="Trebuchet MS"/>
                <a:sym typeface="Trebuchet MS"/>
              </a:rPr>
              <a:t>cover</a:t>
            </a:r>
          </a:p>
        </p:txBody>
      </p:sp>
      <p:sp>
        <p:nvSpPr>
          <p:cNvPr id="322" name="Shape 322"/>
          <p:cNvSpPr/>
          <p:nvPr/>
        </p:nvSpPr>
        <p:spPr>
          <a:xfrm>
            <a:off x="2503598" y="5700974"/>
            <a:ext cx="1397001" cy="501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Greater reflectivity</a:t>
            </a:r>
          </a:p>
        </p:txBody>
      </p:sp>
      <p:sp>
        <p:nvSpPr>
          <p:cNvPr id="323" name="Shape 323"/>
          <p:cNvSpPr/>
          <p:nvPr/>
        </p:nvSpPr>
        <p:spPr>
          <a:xfrm>
            <a:off x="368088" y="4075088"/>
            <a:ext cx="1574801" cy="755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p>
            <a:pPr marL="36867" marR="36867" algn="ctr" defTabSz="419100">
              <a:lnSpc>
                <a:spcPct val="93000"/>
              </a:lnSpc>
              <a:buClr>
                <a:srgbClr val="000000"/>
              </a:buClr>
              <a:buFont typeface="Trebuchet MS"/>
              <a:defRPr sz="2200">
                <a:uFill>
                  <a:solidFill>
                    <a:srgbClr val="000000"/>
                  </a:solidFill>
                </a:uFill>
                <a:latin typeface="Trebuchet MS"/>
                <a:ea typeface="Trebuchet MS"/>
                <a:cs typeface="Trebuchet MS"/>
                <a:sym typeface="Trebuchet MS"/>
              </a:defRPr>
            </a:pPr>
            <a:endParaRPr/>
          </a:p>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sz="2200">
                <a:latin typeface="Trebuchet MS"/>
                <a:ea typeface="Trebuchet MS"/>
                <a:cs typeface="Trebuchet MS"/>
                <a:sym typeface="Trebuchet MS"/>
              </a:rPr>
              <a:t>?</a:t>
            </a:r>
          </a:p>
        </p:txBody>
      </p:sp>
      <p:grpSp>
        <p:nvGrpSpPr>
          <p:cNvPr id="326" name="Group 326"/>
          <p:cNvGrpSpPr/>
          <p:nvPr/>
        </p:nvGrpSpPr>
        <p:grpSpPr>
          <a:xfrm>
            <a:off x="3794434" y="3640584"/>
            <a:ext cx="1080893" cy="884538"/>
            <a:chOff x="0" y="0"/>
            <a:chExt cx="1080891" cy="884536"/>
          </a:xfrm>
        </p:grpSpPr>
        <p:sp>
          <p:nvSpPr>
            <p:cNvPr id="324" name="Shape 324"/>
            <p:cNvSpPr/>
            <p:nvPr/>
          </p:nvSpPr>
          <p:spPr>
            <a:xfrm>
              <a:off x="0" y="0"/>
              <a:ext cx="1078849" cy="79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25" name="Shape 325"/>
            <p:cNvSpPr/>
            <p:nvPr/>
          </p:nvSpPr>
          <p:spPr>
            <a:xfrm>
              <a:off x="0" y="0"/>
              <a:ext cx="1080892" cy="884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7" y="0"/>
                    <a:pt x="21559" y="8659"/>
                    <a:pt x="21559" y="19340"/>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329" name="Group 329"/>
          <p:cNvGrpSpPr/>
          <p:nvPr/>
        </p:nvGrpSpPr>
        <p:grpSpPr>
          <a:xfrm rot="5400000">
            <a:off x="3940130" y="4975774"/>
            <a:ext cx="885163" cy="1129809"/>
            <a:chOff x="0" y="0"/>
            <a:chExt cx="885161" cy="1129807"/>
          </a:xfrm>
        </p:grpSpPr>
        <p:sp>
          <p:nvSpPr>
            <p:cNvPr id="327" name="Shape 327"/>
            <p:cNvSpPr/>
            <p:nvPr/>
          </p:nvSpPr>
          <p:spPr>
            <a:xfrm>
              <a:off x="0" y="0"/>
              <a:ext cx="881569" cy="1070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72" y="0"/>
                    <a:pt x="21235" y="9264"/>
                    <a:pt x="21600" y="20925"/>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28" name="Shape 328"/>
            <p:cNvSpPr/>
            <p:nvPr/>
          </p:nvSpPr>
          <p:spPr>
            <a:xfrm>
              <a:off x="0" y="0"/>
              <a:ext cx="885162" cy="11298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25" y="0"/>
                    <a:pt x="21149" y="8780"/>
                    <a:pt x="21512" y="19832"/>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332" name="Group 332"/>
          <p:cNvGrpSpPr/>
          <p:nvPr/>
        </p:nvGrpSpPr>
        <p:grpSpPr>
          <a:xfrm rot="10800000">
            <a:off x="1406231" y="5164103"/>
            <a:ext cx="1080817" cy="915151"/>
            <a:chOff x="0" y="0"/>
            <a:chExt cx="1080815" cy="915149"/>
          </a:xfrm>
        </p:grpSpPr>
        <p:sp>
          <p:nvSpPr>
            <p:cNvPr id="330" name="Shape 330"/>
            <p:cNvSpPr/>
            <p:nvPr/>
          </p:nvSpPr>
          <p:spPr>
            <a:xfrm>
              <a:off x="0" y="0"/>
              <a:ext cx="1078849" cy="8226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31" name="Shape 331"/>
            <p:cNvSpPr/>
            <p:nvPr/>
          </p:nvSpPr>
          <p:spPr>
            <a:xfrm>
              <a:off x="0" y="0"/>
              <a:ext cx="1080816" cy="91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8" y="0"/>
                    <a:pt x="21561" y="8693"/>
                    <a:pt x="21561" y="19416"/>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sp>
        <p:nvSpPr>
          <p:cNvPr id="333" name="Shape 333"/>
          <p:cNvSpPr/>
          <p:nvPr/>
        </p:nvSpPr>
        <p:spPr>
          <a:xfrm>
            <a:off x="3003715" y="2035462"/>
            <a:ext cx="15043" cy="1070132"/>
          </a:xfrm>
          <a:prstGeom prst="line">
            <a:avLst/>
          </a:prstGeom>
          <a:ln w="38100">
            <a:solidFill>
              <a:srgbClr val="000000"/>
            </a:solidFill>
            <a:tailEnd type="triangle"/>
          </a:ln>
        </p:spPr>
        <p:txBody>
          <a:bodyPr lIns="50800" tIns="50800" rIns="50800" bIns="50800" anchor="ctr"/>
          <a:lstStyle/>
          <a:p>
            <a:endParaRPr/>
          </a:p>
        </p:txBody>
      </p:sp>
      <p:sp>
        <p:nvSpPr>
          <p:cNvPr id="334" name="Shape 334"/>
          <p:cNvSpPr/>
          <p:nvPr/>
        </p:nvSpPr>
        <p:spPr>
          <a:xfrm>
            <a:off x="2258764" y="2338818"/>
            <a:ext cx="1125634" cy="279401"/>
          </a:xfrm>
          <a:prstGeom prst="rect">
            <a:avLst/>
          </a:prstGeom>
          <a:solidFill>
            <a:srgbClr val="FFFFFF"/>
          </a:solidFill>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Perturbation</a:t>
            </a:r>
          </a:p>
        </p:txBody>
      </p:sp>
      <p:sp>
        <p:nvSpPr>
          <p:cNvPr id="335" name="Shape 335"/>
          <p:cNvSpPr/>
          <p:nvPr/>
        </p:nvSpPr>
        <p:spPr>
          <a:xfrm>
            <a:off x="5278106" y="1671616"/>
            <a:ext cx="3870022" cy="193781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93000"/>
              </a:lnSpc>
              <a:spcBef>
                <a:spcPts val="1800"/>
              </a:spcBef>
              <a:buClr>
                <a:srgbClr val="000000"/>
              </a:buClr>
              <a:defRPr sz="3400">
                <a:uFill>
                  <a:solidFill>
                    <a:srgbClr val="000000"/>
                  </a:solidFill>
                </a:uFill>
                <a:latin typeface="+mn-lt"/>
                <a:ea typeface="+mn-ea"/>
                <a:cs typeface="+mn-cs"/>
                <a:sym typeface="Arial"/>
              </a:defRPr>
            </a:pPr>
            <a:r>
              <a:t>A. Amplifying</a:t>
            </a:r>
          </a:p>
          <a:p>
            <a:pPr marL="36867" marR="36867" defTabSz="419100">
              <a:lnSpc>
                <a:spcPct val="93000"/>
              </a:lnSpc>
              <a:spcBef>
                <a:spcPts val="1800"/>
              </a:spcBef>
              <a:buClr>
                <a:srgbClr val="000000"/>
              </a:buClr>
              <a:defRPr sz="3400">
                <a:uFill>
                  <a:solidFill>
                    <a:srgbClr val="000000"/>
                  </a:solidFill>
                </a:uFill>
                <a:latin typeface="+mn-lt"/>
                <a:ea typeface="+mn-ea"/>
                <a:cs typeface="+mn-cs"/>
                <a:sym typeface="Arial"/>
              </a:defRPr>
            </a:pPr>
            <a:r>
              <a:t>B. Stabilizing</a:t>
            </a:r>
          </a:p>
          <a:p>
            <a:pPr marL="36867" marR="36867" defTabSz="419100">
              <a:lnSpc>
                <a:spcPct val="93000"/>
              </a:lnSpc>
              <a:spcBef>
                <a:spcPts val="1800"/>
              </a:spcBef>
              <a:buClr>
                <a:srgbClr val="000000"/>
              </a:buClr>
              <a:defRPr sz="3400">
                <a:uFill>
                  <a:solidFill>
                    <a:srgbClr val="000000"/>
                  </a:solidFill>
                </a:uFill>
                <a:latin typeface="+mn-lt"/>
                <a:ea typeface="+mn-ea"/>
                <a:cs typeface="+mn-cs"/>
                <a:sym typeface="Arial"/>
              </a:defRPr>
            </a:pPr>
            <a:r>
              <a:t>C. Could be either</a:t>
            </a:r>
          </a:p>
        </p:txBody>
      </p:sp>
      <p:sp>
        <p:nvSpPr>
          <p:cNvPr id="336" name="Shape 336"/>
          <p:cNvSpPr/>
          <p:nvPr/>
        </p:nvSpPr>
        <p:spPr>
          <a:xfrm>
            <a:off x="1485158" y="3409752"/>
            <a:ext cx="281158" cy="397260"/>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2200">
                <a:uFill>
                  <a:solidFill>
                    <a:srgbClr val="000000"/>
                  </a:solidFill>
                </a:uFill>
                <a:latin typeface="+mn-lt"/>
                <a:ea typeface="+mn-ea"/>
                <a:cs typeface="+mn-cs"/>
                <a:sym typeface="Arial"/>
              </a:defRPr>
            </a:lvl1pPr>
          </a:lstStyle>
          <a:p>
            <a:pPr>
              <a:defRPr sz="1400"/>
            </a:pPr>
            <a:r>
              <a:rPr sz="2200"/>
              <a:t>?</a:t>
            </a:r>
          </a:p>
        </p:txBody>
      </p:sp>
      <p:sp>
        <p:nvSpPr>
          <p:cNvPr id="2" name="Slide Number Placeholder 1"/>
          <p:cNvSpPr>
            <a:spLocks noGrp="1"/>
          </p:cNvSpPr>
          <p:nvPr>
            <p:ph type="sldNum" sz="quarter" idx="2"/>
          </p:nvPr>
        </p:nvSpPr>
        <p:spPr/>
        <p:txBody>
          <a:bodyPr/>
          <a:lstStyle/>
          <a:p>
            <a:fld id="{86CB4B4D-7CA3-9044-876B-883B54F8677D}" type="slidenum">
              <a:rPr lang="uk-UA" smtClean="0"/>
              <a:t>44</a:t>
            </a:fld>
            <a:endParaRPr lang="uk-UA"/>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0" name="Shape 340"/>
          <p:cNvSpPr/>
          <p:nvPr/>
        </p:nvSpPr>
        <p:spPr>
          <a:xfrm>
            <a:off x="3479966" y="1210860"/>
            <a:ext cx="1333501" cy="30480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Warming</a:t>
            </a:r>
          </a:p>
        </p:txBody>
      </p:sp>
      <p:sp>
        <p:nvSpPr>
          <p:cNvPr id="341" name="Shape 341"/>
          <p:cNvSpPr/>
          <p:nvPr/>
        </p:nvSpPr>
        <p:spPr>
          <a:xfrm>
            <a:off x="3406107" y="2650323"/>
            <a:ext cx="1511301" cy="882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a:latin typeface="Trebuchet MS"/>
                <a:ea typeface="Trebuchet MS"/>
                <a:cs typeface="Trebuchet MS"/>
                <a:sym typeface="Trebuchet MS"/>
              </a:rPr>
              <a:t>More </a:t>
            </a:r>
            <a:br>
              <a:rPr>
                <a:latin typeface="Trebuchet MS"/>
                <a:ea typeface="Trebuchet MS"/>
                <a:cs typeface="Trebuchet MS"/>
                <a:sym typeface="Trebuchet MS"/>
              </a:rPr>
            </a:br>
            <a:r>
              <a:rPr>
                <a:latin typeface="Trebuchet MS"/>
                <a:ea typeface="Trebuchet MS"/>
                <a:cs typeface="Trebuchet MS"/>
                <a:sym typeface="Trebuchet MS"/>
              </a:rPr>
              <a:t>water in a warmer atmosphere</a:t>
            </a:r>
          </a:p>
        </p:txBody>
      </p:sp>
      <p:sp>
        <p:nvSpPr>
          <p:cNvPr id="342" name="Shape 342"/>
          <p:cNvSpPr/>
          <p:nvPr/>
        </p:nvSpPr>
        <p:spPr>
          <a:xfrm>
            <a:off x="5630350" y="3978761"/>
            <a:ext cx="1435101" cy="501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dirty="0">
                <a:latin typeface="Trebuchet MS"/>
                <a:ea typeface="Trebuchet MS"/>
                <a:cs typeface="Trebuchet MS"/>
                <a:sym typeface="Trebuchet MS"/>
              </a:rPr>
              <a:t>Greater cloud cover</a:t>
            </a:r>
          </a:p>
        </p:txBody>
      </p:sp>
      <p:sp>
        <p:nvSpPr>
          <p:cNvPr id="343" name="Shape 343"/>
          <p:cNvSpPr/>
          <p:nvPr/>
        </p:nvSpPr>
        <p:spPr>
          <a:xfrm>
            <a:off x="3646598" y="5245704"/>
            <a:ext cx="1397001" cy="501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Greater reflectivity</a:t>
            </a:r>
          </a:p>
        </p:txBody>
      </p:sp>
      <p:sp>
        <p:nvSpPr>
          <p:cNvPr id="344" name="Shape 344"/>
          <p:cNvSpPr/>
          <p:nvPr/>
        </p:nvSpPr>
        <p:spPr>
          <a:xfrm>
            <a:off x="1511088" y="3619817"/>
            <a:ext cx="1574801" cy="882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Cooler temperatures counteract warming</a:t>
            </a:r>
          </a:p>
        </p:txBody>
      </p:sp>
      <p:grpSp>
        <p:nvGrpSpPr>
          <p:cNvPr id="347" name="Group 347"/>
          <p:cNvGrpSpPr/>
          <p:nvPr/>
        </p:nvGrpSpPr>
        <p:grpSpPr>
          <a:xfrm>
            <a:off x="4937434" y="3185315"/>
            <a:ext cx="1080893" cy="884537"/>
            <a:chOff x="0" y="0"/>
            <a:chExt cx="1080891" cy="884536"/>
          </a:xfrm>
        </p:grpSpPr>
        <p:sp>
          <p:nvSpPr>
            <p:cNvPr id="345" name="Shape 345"/>
            <p:cNvSpPr/>
            <p:nvPr/>
          </p:nvSpPr>
          <p:spPr>
            <a:xfrm>
              <a:off x="0" y="0"/>
              <a:ext cx="1078849" cy="79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46" name="Shape 346"/>
            <p:cNvSpPr/>
            <p:nvPr/>
          </p:nvSpPr>
          <p:spPr>
            <a:xfrm>
              <a:off x="0" y="0"/>
              <a:ext cx="1080892" cy="884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7" y="0"/>
                    <a:pt x="21559" y="8659"/>
                    <a:pt x="21559" y="19340"/>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350" name="Group 350"/>
          <p:cNvGrpSpPr/>
          <p:nvPr/>
        </p:nvGrpSpPr>
        <p:grpSpPr>
          <a:xfrm rot="5400000">
            <a:off x="5083130" y="4520504"/>
            <a:ext cx="885163" cy="1129808"/>
            <a:chOff x="0" y="0"/>
            <a:chExt cx="885161" cy="1129807"/>
          </a:xfrm>
        </p:grpSpPr>
        <p:sp>
          <p:nvSpPr>
            <p:cNvPr id="348" name="Shape 348"/>
            <p:cNvSpPr/>
            <p:nvPr/>
          </p:nvSpPr>
          <p:spPr>
            <a:xfrm>
              <a:off x="0" y="0"/>
              <a:ext cx="881569" cy="1070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72" y="0"/>
                    <a:pt x="21235" y="9264"/>
                    <a:pt x="21600" y="20925"/>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49" name="Shape 349"/>
            <p:cNvSpPr/>
            <p:nvPr/>
          </p:nvSpPr>
          <p:spPr>
            <a:xfrm>
              <a:off x="0" y="0"/>
              <a:ext cx="885162" cy="11298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25" y="0"/>
                    <a:pt x="21149" y="8780"/>
                    <a:pt x="21512" y="19832"/>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353" name="Group 353"/>
          <p:cNvGrpSpPr/>
          <p:nvPr/>
        </p:nvGrpSpPr>
        <p:grpSpPr>
          <a:xfrm rot="10800000">
            <a:off x="2549231" y="4708833"/>
            <a:ext cx="1080817" cy="915151"/>
            <a:chOff x="0" y="0"/>
            <a:chExt cx="1080815" cy="915149"/>
          </a:xfrm>
        </p:grpSpPr>
        <p:sp>
          <p:nvSpPr>
            <p:cNvPr id="351" name="Shape 351"/>
            <p:cNvSpPr/>
            <p:nvPr/>
          </p:nvSpPr>
          <p:spPr>
            <a:xfrm>
              <a:off x="0" y="0"/>
              <a:ext cx="1078849" cy="8226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52" name="Shape 352"/>
            <p:cNvSpPr/>
            <p:nvPr/>
          </p:nvSpPr>
          <p:spPr>
            <a:xfrm>
              <a:off x="0" y="0"/>
              <a:ext cx="1080816" cy="91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8" y="0"/>
                    <a:pt x="21561" y="8693"/>
                    <a:pt x="21561" y="19416"/>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sp>
        <p:nvSpPr>
          <p:cNvPr id="354" name="Shape 354"/>
          <p:cNvSpPr/>
          <p:nvPr/>
        </p:nvSpPr>
        <p:spPr>
          <a:xfrm>
            <a:off x="4146715" y="1580192"/>
            <a:ext cx="15043" cy="1070132"/>
          </a:xfrm>
          <a:prstGeom prst="line">
            <a:avLst/>
          </a:prstGeom>
          <a:ln w="38100">
            <a:solidFill>
              <a:srgbClr val="000000"/>
            </a:solidFill>
            <a:tailEnd type="triangle"/>
          </a:ln>
        </p:spPr>
        <p:txBody>
          <a:bodyPr lIns="50800" tIns="50800" rIns="50800" bIns="50800" anchor="ctr"/>
          <a:lstStyle/>
          <a:p>
            <a:endParaRPr/>
          </a:p>
        </p:txBody>
      </p:sp>
      <p:sp>
        <p:nvSpPr>
          <p:cNvPr id="355" name="Shape 355"/>
          <p:cNvSpPr/>
          <p:nvPr/>
        </p:nvSpPr>
        <p:spPr>
          <a:xfrm>
            <a:off x="3401764" y="1883548"/>
            <a:ext cx="1125634" cy="279401"/>
          </a:xfrm>
          <a:prstGeom prst="rect">
            <a:avLst/>
          </a:prstGeom>
          <a:solidFill>
            <a:srgbClr val="FFFFFF"/>
          </a:solidFill>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Perturbation</a:t>
            </a:r>
          </a:p>
        </p:txBody>
      </p:sp>
      <p:sp>
        <p:nvSpPr>
          <p:cNvPr id="356" name="Shape 356"/>
          <p:cNvSpPr/>
          <p:nvPr/>
        </p:nvSpPr>
        <p:spPr>
          <a:xfrm>
            <a:off x="5980466" y="1726134"/>
            <a:ext cx="2513477" cy="594228"/>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nSpc>
                <a:spcPct val="93000"/>
              </a:lnSpc>
              <a:buClr>
                <a:srgbClr val="0433FF"/>
              </a:buClr>
              <a:defRPr sz="3700">
                <a:solidFill>
                  <a:schemeClr val="accent1"/>
                </a:solidFill>
                <a:uFill>
                  <a:solidFill>
                    <a:srgbClr val="0433FF"/>
                  </a:solidFill>
                </a:uFill>
                <a:latin typeface="+mn-lt"/>
                <a:ea typeface="+mn-ea"/>
                <a:cs typeface="+mn-cs"/>
                <a:sym typeface="Arial"/>
              </a:defRPr>
            </a:lvl1pPr>
          </a:lstStyle>
          <a:p>
            <a:pPr>
              <a:defRPr>
                <a:uFill>
                  <a:solidFill>
                    <a:srgbClr val="000000"/>
                  </a:solidFill>
                </a:uFill>
              </a:defRPr>
            </a:pPr>
            <a:r>
              <a:rPr>
                <a:uFill>
                  <a:solidFill>
                    <a:srgbClr val="0433FF"/>
                  </a:solidFill>
                </a:uFill>
              </a:rPr>
              <a:t>Stabilizing!</a:t>
            </a:r>
          </a:p>
        </p:txBody>
      </p:sp>
      <p:sp>
        <p:nvSpPr>
          <p:cNvPr id="2" name="Slide Number Placeholder 1"/>
          <p:cNvSpPr>
            <a:spLocks noGrp="1"/>
          </p:cNvSpPr>
          <p:nvPr>
            <p:ph type="sldNum" sz="quarter" idx="2"/>
          </p:nvPr>
        </p:nvSpPr>
        <p:spPr/>
        <p:txBody>
          <a:bodyPr/>
          <a:lstStyle/>
          <a:p>
            <a:fld id="{86CB4B4D-7CA3-9044-876B-883B54F8677D}" type="slidenum">
              <a:rPr lang="uk-UA" smtClean="0"/>
              <a:t>45</a:t>
            </a:fld>
            <a:endParaRPr lang="uk-UA"/>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0" name="Shape 360"/>
          <p:cNvSpPr/>
          <p:nvPr/>
        </p:nvSpPr>
        <p:spPr>
          <a:xfrm>
            <a:off x="876948" y="221851"/>
            <a:ext cx="7378701" cy="977901"/>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gn="ctr">
              <a:lnSpc>
                <a:spcPct val="93000"/>
              </a:lnSpc>
              <a:buClr>
                <a:srgbClr val="0433FF"/>
              </a:buClr>
              <a:defRPr sz="3200">
                <a:solidFill>
                  <a:srgbClr val="E32400"/>
                </a:solidFill>
                <a:uFill>
                  <a:solidFill>
                    <a:srgbClr val="0433FF"/>
                  </a:solidFill>
                </a:uFill>
                <a:latin typeface="+mn-lt"/>
                <a:ea typeface="+mn-ea"/>
                <a:cs typeface="+mn-cs"/>
                <a:sym typeface="Arial"/>
              </a:defRPr>
            </a:lvl1pPr>
          </a:lstStyle>
          <a:p>
            <a:pPr>
              <a:defRPr sz="4400">
                <a:uFill>
                  <a:solidFill>
                    <a:srgbClr val="000000"/>
                  </a:solidFill>
                </a:uFill>
              </a:defRPr>
            </a:pPr>
            <a:r>
              <a:rPr sz="3200">
                <a:uFill>
                  <a:solidFill>
                    <a:srgbClr val="0433FF"/>
                  </a:solidFill>
                </a:uFill>
              </a:rPr>
              <a:t>CLICKER:  The Planck Feedback.  Amplifying or Stabilizing?  </a:t>
            </a:r>
          </a:p>
        </p:txBody>
      </p:sp>
      <p:grpSp>
        <p:nvGrpSpPr>
          <p:cNvPr id="378" name="Group 378"/>
          <p:cNvGrpSpPr/>
          <p:nvPr/>
        </p:nvGrpSpPr>
        <p:grpSpPr>
          <a:xfrm>
            <a:off x="314296" y="1696947"/>
            <a:ext cx="5668111" cy="4631580"/>
            <a:chOff x="0" y="0"/>
            <a:chExt cx="5668109" cy="4631578"/>
          </a:xfrm>
        </p:grpSpPr>
        <p:sp>
          <p:nvSpPr>
            <p:cNvPr id="361" name="Shape 361"/>
            <p:cNvSpPr/>
            <p:nvPr/>
          </p:nvSpPr>
          <p:spPr>
            <a:xfrm>
              <a:off x="1526002" y="0"/>
              <a:ext cx="2311401" cy="298450"/>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b="1">
                  <a:solidFill>
                    <a:srgbClr val="E32400"/>
                  </a:solidFill>
                  <a:latin typeface="Trebuchet MS"/>
                  <a:ea typeface="Trebuchet MS"/>
                  <a:cs typeface="Trebuchet MS"/>
                  <a:sym typeface="Trebuchet MS"/>
                </a:rPr>
                <a:t>Increase</a:t>
              </a:r>
              <a:r>
                <a:rPr>
                  <a:latin typeface="Trebuchet MS"/>
                  <a:ea typeface="Trebuchet MS"/>
                  <a:cs typeface="Trebuchet MS"/>
                  <a:sym typeface="Trebuchet MS"/>
                </a:rPr>
                <a:t> energy inflow</a:t>
              </a:r>
            </a:p>
          </p:txBody>
        </p:sp>
        <p:sp>
          <p:nvSpPr>
            <p:cNvPr id="362" name="Shape 362"/>
            <p:cNvSpPr/>
            <p:nvPr/>
          </p:nvSpPr>
          <p:spPr>
            <a:xfrm>
              <a:off x="1933119" y="1536071"/>
              <a:ext cx="1511301" cy="865379"/>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Imbalance of inflow and outflow of energy </a:t>
              </a:r>
            </a:p>
          </p:txBody>
        </p:sp>
        <p:sp>
          <p:nvSpPr>
            <p:cNvPr id="363" name="Shape 363"/>
            <p:cNvSpPr/>
            <p:nvPr/>
          </p:nvSpPr>
          <p:spPr>
            <a:xfrm>
              <a:off x="3928209" y="2966108"/>
              <a:ext cx="1739901" cy="487427"/>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Earth’s temperature ???</a:t>
              </a:r>
            </a:p>
          </p:txBody>
        </p:sp>
        <p:sp>
          <p:nvSpPr>
            <p:cNvPr id="364" name="Shape 364"/>
            <p:cNvSpPr/>
            <p:nvPr/>
          </p:nvSpPr>
          <p:spPr>
            <a:xfrm>
              <a:off x="2097410" y="4144152"/>
              <a:ext cx="1397001" cy="487427"/>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a:latin typeface="Trebuchet MS"/>
                  <a:ea typeface="Trebuchet MS"/>
                  <a:cs typeface="Trebuchet MS"/>
                  <a:sym typeface="Trebuchet MS"/>
                </a:rPr>
                <a:t>Radiation</a:t>
              </a:r>
            </a:p>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a:latin typeface="Trebuchet MS"/>
                  <a:ea typeface="Trebuchet MS"/>
                  <a:cs typeface="Trebuchet MS"/>
                  <a:sym typeface="Trebuchet MS"/>
                </a:rPr>
                <a:t>emitted ???</a:t>
              </a:r>
            </a:p>
          </p:txBody>
        </p:sp>
        <p:sp>
          <p:nvSpPr>
            <p:cNvPr id="365" name="Shape 365"/>
            <p:cNvSpPr/>
            <p:nvPr/>
          </p:nvSpPr>
          <p:spPr>
            <a:xfrm>
              <a:off x="0" y="2882737"/>
              <a:ext cx="1574800" cy="514351"/>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114300" tIns="114300" rIns="114300" bIns="114300" numCol="1" anchor="t">
              <a:spAutoFit/>
            </a:bodyPr>
            <a:lstStyle>
              <a:lvl1pPr marL="36867" marR="36867" algn="ctr" defTabSz="419100">
                <a:lnSpc>
                  <a:spcPct val="93000"/>
                </a:lnSpc>
                <a:buClr>
                  <a:srgbClr val="000000"/>
                </a:buClr>
                <a:buFont typeface="Trebuchet MS"/>
                <a:defRPr sz="18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a:t>
              </a:r>
            </a:p>
          </p:txBody>
        </p:sp>
        <p:grpSp>
          <p:nvGrpSpPr>
            <p:cNvPr id="368" name="Group 368"/>
            <p:cNvGrpSpPr/>
            <p:nvPr/>
          </p:nvGrpSpPr>
          <p:grpSpPr>
            <a:xfrm>
              <a:off x="3464445" y="2071063"/>
              <a:ext cx="1080893" cy="884538"/>
              <a:chOff x="0" y="0"/>
              <a:chExt cx="1080891" cy="884536"/>
            </a:xfrm>
          </p:grpSpPr>
          <p:sp>
            <p:nvSpPr>
              <p:cNvPr id="366" name="Shape 366"/>
              <p:cNvSpPr/>
              <p:nvPr/>
            </p:nvSpPr>
            <p:spPr>
              <a:xfrm>
                <a:off x="0" y="0"/>
                <a:ext cx="1078849" cy="79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67" name="Shape 367"/>
              <p:cNvSpPr/>
              <p:nvPr/>
            </p:nvSpPr>
            <p:spPr>
              <a:xfrm>
                <a:off x="0" y="0"/>
                <a:ext cx="1080892" cy="884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7" y="0"/>
                      <a:pt x="21559" y="8659"/>
                      <a:pt x="21559" y="19340"/>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371" name="Group 371"/>
            <p:cNvGrpSpPr/>
            <p:nvPr/>
          </p:nvGrpSpPr>
          <p:grpSpPr>
            <a:xfrm rot="5400000">
              <a:off x="3610143" y="3406253"/>
              <a:ext cx="885162" cy="1129808"/>
              <a:chOff x="0" y="0"/>
              <a:chExt cx="885161" cy="1129807"/>
            </a:xfrm>
          </p:grpSpPr>
          <p:sp>
            <p:nvSpPr>
              <p:cNvPr id="369" name="Shape 369"/>
              <p:cNvSpPr/>
              <p:nvPr/>
            </p:nvSpPr>
            <p:spPr>
              <a:xfrm>
                <a:off x="0" y="0"/>
                <a:ext cx="881569" cy="1070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72" y="0"/>
                      <a:pt x="21235" y="9264"/>
                      <a:pt x="21600" y="20925"/>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70" name="Shape 370"/>
              <p:cNvSpPr/>
              <p:nvPr/>
            </p:nvSpPr>
            <p:spPr>
              <a:xfrm>
                <a:off x="0" y="0"/>
                <a:ext cx="885162" cy="11298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25" y="0"/>
                      <a:pt x="21149" y="8780"/>
                      <a:pt x="21512" y="19832"/>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374" name="Group 374"/>
            <p:cNvGrpSpPr/>
            <p:nvPr/>
          </p:nvGrpSpPr>
          <p:grpSpPr>
            <a:xfrm rot="10800000">
              <a:off x="1012742" y="3442181"/>
              <a:ext cx="1080817" cy="915151"/>
              <a:chOff x="0" y="0"/>
              <a:chExt cx="1080815" cy="915149"/>
            </a:xfrm>
          </p:grpSpPr>
          <p:sp>
            <p:nvSpPr>
              <p:cNvPr id="372" name="Shape 372"/>
              <p:cNvSpPr/>
              <p:nvPr/>
            </p:nvSpPr>
            <p:spPr>
              <a:xfrm>
                <a:off x="0" y="0"/>
                <a:ext cx="1078849" cy="8226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73" name="Shape 373"/>
              <p:cNvSpPr/>
              <p:nvPr/>
            </p:nvSpPr>
            <p:spPr>
              <a:xfrm>
                <a:off x="0" y="0"/>
                <a:ext cx="1080816" cy="91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8" y="0"/>
                      <a:pt x="21561" y="8693"/>
                      <a:pt x="21561" y="19416"/>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sp>
          <p:nvSpPr>
            <p:cNvPr id="375" name="Shape 375"/>
            <p:cNvSpPr/>
            <p:nvPr/>
          </p:nvSpPr>
          <p:spPr>
            <a:xfrm flipH="1">
              <a:off x="2688658" y="337863"/>
              <a:ext cx="1" cy="1198208"/>
            </a:xfrm>
            <a:prstGeom prst="line">
              <a:avLst/>
            </a:prstGeom>
            <a:noFill/>
            <a:ln w="38100" cap="flat">
              <a:solidFill>
                <a:srgbClr val="000000"/>
              </a:solidFill>
              <a:prstDash val="solid"/>
              <a:round/>
              <a:tailEnd type="triangle" w="med" len="med"/>
            </a:ln>
            <a:effectLst/>
          </p:spPr>
          <p:txBody>
            <a:bodyPr wrap="square" lIns="50800" tIns="50800" rIns="50800" bIns="50800" numCol="1" anchor="ctr">
              <a:noAutofit/>
            </a:bodyPr>
            <a:lstStyle/>
            <a:p>
              <a:endParaRPr/>
            </a:p>
          </p:txBody>
        </p:sp>
        <p:sp>
          <p:nvSpPr>
            <p:cNvPr id="376" name="Shape 376"/>
            <p:cNvSpPr/>
            <p:nvPr/>
          </p:nvSpPr>
          <p:spPr>
            <a:xfrm>
              <a:off x="1522376" y="375596"/>
              <a:ext cx="709820" cy="215901"/>
            </a:xfrm>
            <a:prstGeom prst="rect">
              <a:avLst/>
            </a:prstGeom>
            <a:solidFill>
              <a:srgbClr val="FFFFFF"/>
            </a:solidFill>
            <a:ln w="12700" cap="rnd">
              <a:solidFill>
                <a:srgbClr val="000000"/>
              </a:solidFill>
              <a:prstDash val="solid"/>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lvl1pPr marL="36867" marR="36867" defTabSz="419100">
                <a:lnSpc>
                  <a:spcPct val="93000"/>
                </a:lnSpc>
                <a:buClr>
                  <a:srgbClr val="000000"/>
                </a:buClr>
                <a:buFont typeface="Trebuchet MS"/>
                <a:defRPr sz="8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Perturbation</a:t>
              </a:r>
            </a:p>
          </p:txBody>
        </p:sp>
        <p:sp>
          <p:nvSpPr>
            <p:cNvPr id="377" name="Shape 377"/>
            <p:cNvSpPr/>
            <p:nvPr/>
          </p:nvSpPr>
          <p:spPr>
            <a:xfrm>
              <a:off x="956989" y="2253248"/>
              <a:ext cx="329173" cy="212162"/>
            </a:xfrm>
            <a:prstGeom prst="rect">
              <a:avLst/>
            </a:prstGeom>
            <a:noFill/>
            <a:ln w="12700" cap="rnd">
              <a:solidFill>
                <a:srgbClr val="000000"/>
              </a:solidFill>
              <a:prstDash val="solid"/>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lvl1pPr marL="36867" marR="36867" defTabSz="419100">
                <a:lnSpc>
                  <a:spcPct val="93000"/>
                </a:lnSpc>
                <a:buClr>
                  <a:srgbClr val="000000"/>
                </a:buClr>
                <a:defRPr sz="900">
                  <a:uFill>
                    <a:solidFill>
                      <a:srgbClr val="000000"/>
                    </a:solidFill>
                  </a:uFill>
                  <a:latin typeface="+mn-lt"/>
                  <a:ea typeface="+mn-ea"/>
                  <a:cs typeface="+mn-cs"/>
                  <a:sym typeface="Arial"/>
                </a:defRPr>
              </a:lvl1pPr>
            </a:lstStyle>
            <a:p>
              <a:r>
                <a:t>???</a:t>
              </a:r>
            </a:p>
          </p:txBody>
        </p:sp>
      </p:grpSp>
      <p:grpSp>
        <p:nvGrpSpPr>
          <p:cNvPr id="381" name="Group 381"/>
          <p:cNvGrpSpPr/>
          <p:nvPr/>
        </p:nvGrpSpPr>
        <p:grpSpPr>
          <a:xfrm>
            <a:off x="6480375" y="4252150"/>
            <a:ext cx="2536632" cy="1338217"/>
            <a:chOff x="0" y="0"/>
            <a:chExt cx="2536630" cy="1338215"/>
          </a:xfrm>
        </p:grpSpPr>
        <p:sp>
          <p:nvSpPr>
            <p:cNvPr id="379" name="Shape 379"/>
            <p:cNvSpPr/>
            <p:nvPr/>
          </p:nvSpPr>
          <p:spPr>
            <a:xfrm>
              <a:off x="291351" y="797555"/>
              <a:ext cx="2129261" cy="540660"/>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p>
              <a:pPr marL="36867" marR="36867" defTabSz="419100">
                <a:lnSpc>
                  <a:spcPct val="93000"/>
                </a:lnSpc>
                <a:buClr>
                  <a:srgbClr val="000000"/>
                </a:buClr>
                <a:defRPr i="1">
                  <a:uFill>
                    <a:solidFill>
                      <a:srgbClr val="000000"/>
                    </a:solidFill>
                  </a:uFill>
                  <a:latin typeface="+mn-lt"/>
                  <a:ea typeface="+mn-ea"/>
                  <a:cs typeface="+mn-cs"/>
                  <a:sym typeface="Arial"/>
                </a:defRPr>
              </a:pPr>
              <a:r>
                <a:rPr sz="3200" dirty="0"/>
                <a:t>I</a:t>
              </a:r>
              <a:r>
                <a:rPr lang="en-US" sz="3200" baseline="-5999" dirty="0"/>
                <a:t>up</a:t>
              </a:r>
              <a:r>
                <a:rPr sz="3200" dirty="0"/>
                <a:t> = </a:t>
              </a:r>
              <a:r>
                <a:rPr lang="en-US" sz="3200" dirty="0"/>
                <a:t>-</a:t>
              </a:r>
              <a:r>
                <a:rPr sz="3200" i="0" dirty="0">
                  <a:latin typeface="Symbol"/>
                  <a:ea typeface="Symbol"/>
                  <a:cs typeface="Symbol"/>
                  <a:sym typeface="Symbol"/>
                </a:rPr>
                <a:t>εσ</a:t>
              </a:r>
              <a:r>
                <a:rPr sz="3200" dirty="0"/>
                <a:t> T</a:t>
              </a:r>
              <a:r>
                <a:rPr sz="3200" baseline="29749" dirty="0"/>
                <a:t>4</a:t>
              </a:r>
              <a:r>
                <a:rPr sz="3200" dirty="0"/>
                <a:t> </a:t>
              </a:r>
            </a:p>
          </p:txBody>
        </p:sp>
        <p:sp>
          <p:nvSpPr>
            <p:cNvPr id="380" name="Shape 380"/>
            <p:cNvSpPr/>
            <p:nvPr/>
          </p:nvSpPr>
          <p:spPr>
            <a:xfrm>
              <a:off x="0" y="0"/>
              <a:ext cx="2536630" cy="482695"/>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p>
              <a:pPr marL="36867" marR="36867" defTabSz="419100">
                <a:lnSpc>
                  <a:spcPct val="93000"/>
                </a:lnSpc>
                <a:buClr>
                  <a:srgbClr val="000000"/>
                </a:buClr>
                <a:defRPr sz="800">
                  <a:uFill>
                    <a:solidFill>
                      <a:srgbClr val="000000"/>
                    </a:solidFill>
                  </a:uFill>
                  <a:latin typeface="+mn-lt"/>
                  <a:ea typeface="+mn-ea"/>
                  <a:cs typeface="+mn-cs"/>
                  <a:sym typeface="Arial"/>
                </a:defRPr>
              </a:pPr>
              <a:r>
                <a:rPr sz="2800" i="1" dirty="0"/>
                <a:t>dE/dt = I</a:t>
              </a:r>
              <a:r>
                <a:rPr lang="en-US" sz="2800" i="1" baseline="-30428" dirty="0"/>
                <a:t>up</a:t>
              </a:r>
              <a:r>
                <a:rPr sz="2800" i="1" dirty="0"/>
                <a:t> </a:t>
              </a:r>
              <a:r>
                <a:rPr lang="en-US" sz="2800" i="1" dirty="0"/>
                <a:t>+</a:t>
              </a:r>
              <a:r>
                <a:rPr sz="2800" i="1" dirty="0"/>
                <a:t> I</a:t>
              </a:r>
              <a:r>
                <a:rPr lang="en-US" sz="2800" i="1" baseline="-30428" dirty="0"/>
                <a:t>dn</a:t>
              </a:r>
              <a:endParaRPr sz="2800" i="1" baseline="-30428" dirty="0"/>
            </a:p>
          </p:txBody>
        </p:sp>
      </p:grpSp>
      <p:sp>
        <p:nvSpPr>
          <p:cNvPr id="382" name="Shape 382"/>
          <p:cNvSpPr/>
          <p:nvPr/>
        </p:nvSpPr>
        <p:spPr>
          <a:xfrm>
            <a:off x="5278106" y="1671616"/>
            <a:ext cx="3870022" cy="193781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93000"/>
              </a:lnSpc>
              <a:spcBef>
                <a:spcPts val="1800"/>
              </a:spcBef>
              <a:buClr>
                <a:srgbClr val="000000"/>
              </a:buClr>
              <a:defRPr sz="3400">
                <a:uFill>
                  <a:solidFill>
                    <a:srgbClr val="000000"/>
                  </a:solidFill>
                </a:uFill>
                <a:latin typeface="+mn-lt"/>
                <a:ea typeface="+mn-ea"/>
                <a:cs typeface="+mn-cs"/>
                <a:sym typeface="Arial"/>
              </a:defRPr>
            </a:pPr>
            <a:r>
              <a:t>A. Amplifying</a:t>
            </a:r>
          </a:p>
          <a:p>
            <a:pPr marL="36867" marR="36867" defTabSz="419100">
              <a:lnSpc>
                <a:spcPct val="93000"/>
              </a:lnSpc>
              <a:spcBef>
                <a:spcPts val="1800"/>
              </a:spcBef>
              <a:buClr>
                <a:srgbClr val="000000"/>
              </a:buClr>
              <a:defRPr sz="3400">
                <a:uFill>
                  <a:solidFill>
                    <a:srgbClr val="000000"/>
                  </a:solidFill>
                </a:uFill>
                <a:latin typeface="+mn-lt"/>
                <a:ea typeface="+mn-ea"/>
                <a:cs typeface="+mn-cs"/>
                <a:sym typeface="Arial"/>
              </a:defRPr>
            </a:pPr>
            <a:r>
              <a:t>B. Stabilizing</a:t>
            </a:r>
          </a:p>
          <a:p>
            <a:pPr marL="36867" marR="36867" defTabSz="419100">
              <a:lnSpc>
                <a:spcPct val="93000"/>
              </a:lnSpc>
              <a:spcBef>
                <a:spcPts val="1800"/>
              </a:spcBef>
              <a:buClr>
                <a:srgbClr val="000000"/>
              </a:buClr>
              <a:defRPr sz="3400">
                <a:uFill>
                  <a:solidFill>
                    <a:srgbClr val="000000"/>
                  </a:solidFill>
                </a:uFill>
                <a:latin typeface="+mn-lt"/>
                <a:ea typeface="+mn-ea"/>
                <a:cs typeface="+mn-cs"/>
                <a:sym typeface="Arial"/>
              </a:defRPr>
            </a:pPr>
            <a:r>
              <a:t>C. Could be either</a:t>
            </a:r>
          </a:p>
        </p:txBody>
      </p:sp>
      <p:sp>
        <p:nvSpPr>
          <p:cNvPr id="2" name="Slide Number Placeholder 1"/>
          <p:cNvSpPr>
            <a:spLocks noGrp="1"/>
          </p:cNvSpPr>
          <p:nvPr>
            <p:ph type="sldNum" sz="quarter" idx="2"/>
          </p:nvPr>
        </p:nvSpPr>
        <p:spPr/>
        <p:txBody>
          <a:bodyPr/>
          <a:lstStyle/>
          <a:p>
            <a:fld id="{86CB4B4D-7CA3-9044-876B-883B54F8677D}" type="slidenum">
              <a:rPr lang="uk-UA" smtClean="0"/>
              <a:t>46</a:t>
            </a:fld>
            <a:endParaRPr lang="uk-UA"/>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1" animBg="1" advAuto="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6" name="Shape 386"/>
          <p:cNvSpPr/>
          <p:nvPr/>
        </p:nvSpPr>
        <p:spPr>
          <a:xfrm>
            <a:off x="876948" y="221851"/>
            <a:ext cx="7378701" cy="977901"/>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gn="ctr">
              <a:lnSpc>
                <a:spcPct val="93000"/>
              </a:lnSpc>
              <a:buClr>
                <a:srgbClr val="0433FF"/>
              </a:buClr>
              <a:defRPr sz="3200">
                <a:solidFill>
                  <a:srgbClr val="E32400"/>
                </a:solidFill>
                <a:uFill>
                  <a:solidFill>
                    <a:srgbClr val="0433FF"/>
                  </a:solidFill>
                </a:uFill>
                <a:latin typeface="+mn-lt"/>
                <a:ea typeface="+mn-ea"/>
                <a:cs typeface="+mn-cs"/>
                <a:sym typeface="Arial"/>
              </a:defRPr>
            </a:lvl1pPr>
          </a:lstStyle>
          <a:p>
            <a:pPr>
              <a:defRPr sz="4400">
                <a:uFill>
                  <a:solidFill>
                    <a:srgbClr val="000000"/>
                  </a:solidFill>
                </a:uFill>
              </a:defRPr>
            </a:pPr>
            <a:r>
              <a:rPr sz="3200">
                <a:uFill>
                  <a:solidFill>
                    <a:srgbClr val="0433FF"/>
                  </a:solidFill>
                </a:uFill>
              </a:rPr>
              <a:t>CLICKER:  The Planck Feedback.  Amplifying or Stabilizing?  </a:t>
            </a:r>
          </a:p>
        </p:txBody>
      </p:sp>
      <p:sp>
        <p:nvSpPr>
          <p:cNvPr id="387" name="Shape 387"/>
          <p:cNvSpPr/>
          <p:nvPr/>
        </p:nvSpPr>
        <p:spPr>
          <a:xfrm>
            <a:off x="1840299" y="1696947"/>
            <a:ext cx="2400301" cy="30480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b="1">
                <a:solidFill>
                  <a:srgbClr val="0061FF"/>
                </a:solidFill>
                <a:latin typeface="Trebuchet MS"/>
                <a:ea typeface="Trebuchet MS"/>
                <a:cs typeface="Trebuchet MS"/>
                <a:sym typeface="Trebuchet MS"/>
              </a:rPr>
              <a:t>Decrease</a:t>
            </a:r>
            <a:r>
              <a:rPr>
                <a:latin typeface="Trebuchet MS"/>
                <a:ea typeface="Trebuchet MS"/>
                <a:cs typeface="Trebuchet MS"/>
                <a:sym typeface="Trebuchet MS"/>
              </a:rPr>
              <a:t> energy inflow</a:t>
            </a:r>
          </a:p>
        </p:txBody>
      </p:sp>
      <p:sp>
        <p:nvSpPr>
          <p:cNvPr id="388" name="Shape 388"/>
          <p:cNvSpPr/>
          <p:nvPr/>
        </p:nvSpPr>
        <p:spPr>
          <a:xfrm>
            <a:off x="2247415" y="3233019"/>
            <a:ext cx="1511301" cy="882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Imbalance of inflow and outflow of energy </a:t>
            </a:r>
          </a:p>
        </p:txBody>
      </p:sp>
      <p:sp>
        <p:nvSpPr>
          <p:cNvPr id="389" name="Shape 389"/>
          <p:cNvSpPr/>
          <p:nvPr/>
        </p:nvSpPr>
        <p:spPr>
          <a:xfrm>
            <a:off x="4242506" y="4663056"/>
            <a:ext cx="1739901" cy="501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Earth’s temperature ???</a:t>
            </a:r>
          </a:p>
        </p:txBody>
      </p:sp>
      <p:sp>
        <p:nvSpPr>
          <p:cNvPr id="390" name="Shape 390"/>
          <p:cNvSpPr/>
          <p:nvPr/>
        </p:nvSpPr>
        <p:spPr>
          <a:xfrm>
            <a:off x="2411706" y="5841100"/>
            <a:ext cx="1397001" cy="5016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38100" tIns="38100" rIns="38100" bIns="38100">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a:latin typeface="Trebuchet MS"/>
                <a:ea typeface="Trebuchet MS"/>
                <a:cs typeface="Trebuchet MS"/>
                <a:sym typeface="Trebuchet MS"/>
              </a:rPr>
              <a:t>Radiation</a:t>
            </a:r>
          </a:p>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a:latin typeface="Trebuchet MS"/>
                <a:ea typeface="Trebuchet MS"/>
                <a:cs typeface="Trebuchet MS"/>
                <a:sym typeface="Trebuchet MS"/>
              </a:rPr>
              <a:t>emitted ???</a:t>
            </a:r>
          </a:p>
        </p:txBody>
      </p:sp>
      <p:sp>
        <p:nvSpPr>
          <p:cNvPr id="391" name="Shape 391"/>
          <p:cNvSpPr/>
          <p:nvPr/>
        </p:nvSpPr>
        <p:spPr>
          <a:xfrm>
            <a:off x="314296" y="4579685"/>
            <a:ext cx="1574801" cy="527051"/>
          </a:xfrm>
          <a:prstGeom prst="rect">
            <a:avLst/>
          </a:prstGeom>
          <a:solidFill>
            <a:srgbClr val="FFFFFF"/>
          </a:solidFill>
          <a:ln w="19050">
            <a:solidFill>
              <a:srgbClr val="000000"/>
            </a:solidFill>
          </a:ln>
          <a:extLst>
            <a:ext uri="{C572A759-6A51-4108-AA02-DFA0A04FC94B}">
              <ma14:wrappingTextBoxFlag xmlns:ma14="http://schemas.microsoft.com/office/mac/drawingml/2011/main" xmlns="" val="1"/>
            </a:ext>
          </a:extLst>
        </p:spPr>
        <p:txBody>
          <a:bodyPr lIns="114300" tIns="114300" rIns="114300" bIns="114300">
            <a:spAutoFit/>
          </a:bodyPr>
          <a:lstStyle>
            <a:lvl1pPr marL="36867" marR="36867" algn="ctr" defTabSz="419100">
              <a:lnSpc>
                <a:spcPct val="93000"/>
              </a:lnSpc>
              <a:buClr>
                <a:srgbClr val="000000"/>
              </a:buClr>
              <a:buFont typeface="Trebuchet MS"/>
              <a:defRPr sz="18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a:t>
            </a:r>
          </a:p>
        </p:txBody>
      </p:sp>
      <p:grpSp>
        <p:nvGrpSpPr>
          <p:cNvPr id="394" name="Group 394"/>
          <p:cNvGrpSpPr/>
          <p:nvPr/>
        </p:nvGrpSpPr>
        <p:grpSpPr>
          <a:xfrm>
            <a:off x="3778741" y="3768011"/>
            <a:ext cx="1080893" cy="884537"/>
            <a:chOff x="0" y="0"/>
            <a:chExt cx="1080891" cy="884536"/>
          </a:xfrm>
        </p:grpSpPr>
        <p:sp>
          <p:nvSpPr>
            <p:cNvPr id="392" name="Shape 392"/>
            <p:cNvSpPr/>
            <p:nvPr/>
          </p:nvSpPr>
          <p:spPr>
            <a:xfrm>
              <a:off x="0" y="0"/>
              <a:ext cx="1078849" cy="79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93" name="Shape 393"/>
            <p:cNvSpPr/>
            <p:nvPr/>
          </p:nvSpPr>
          <p:spPr>
            <a:xfrm>
              <a:off x="0" y="0"/>
              <a:ext cx="1080892" cy="884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7" y="0"/>
                    <a:pt x="21559" y="8659"/>
                    <a:pt x="21559" y="19340"/>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397" name="Group 397"/>
          <p:cNvGrpSpPr/>
          <p:nvPr/>
        </p:nvGrpSpPr>
        <p:grpSpPr>
          <a:xfrm rot="5400000">
            <a:off x="3924439" y="5103200"/>
            <a:ext cx="885163" cy="1129809"/>
            <a:chOff x="0" y="0"/>
            <a:chExt cx="885161" cy="1129807"/>
          </a:xfrm>
        </p:grpSpPr>
        <p:sp>
          <p:nvSpPr>
            <p:cNvPr id="395" name="Shape 395"/>
            <p:cNvSpPr/>
            <p:nvPr/>
          </p:nvSpPr>
          <p:spPr>
            <a:xfrm>
              <a:off x="0" y="0"/>
              <a:ext cx="881569" cy="1070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72" y="0"/>
                    <a:pt x="21235" y="9264"/>
                    <a:pt x="21600" y="20925"/>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96" name="Shape 396"/>
            <p:cNvSpPr/>
            <p:nvPr/>
          </p:nvSpPr>
          <p:spPr>
            <a:xfrm>
              <a:off x="0" y="0"/>
              <a:ext cx="885162" cy="11298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625" y="0"/>
                    <a:pt x="21149" y="8780"/>
                    <a:pt x="21512" y="19832"/>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400" name="Group 400"/>
          <p:cNvGrpSpPr/>
          <p:nvPr/>
        </p:nvGrpSpPr>
        <p:grpSpPr>
          <a:xfrm rot="10800000">
            <a:off x="1327039" y="5139129"/>
            <a:ext cx="1080816" cy="915151"/>
            <a:chOff x="0" y="0"/>
            <a:chExt cx="1080815" cy="915149"/>
          </a:xfrm>
        </p:grpSpPr>
        <p:sp>
          <p:nvSpPr>
            <p:cNvPr id="398" name="Shape 398"/>
            <p:cNvSpPr/>
            <p:nvPr/>
          </p:nvSpPr>
          <p:spPr>
            <a:xfrm>
              <a:off x="0" y="0"/>
              <a:ext cx="1078849" cy="8226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399" name="Shape 399"/>
            <p:cNvSpPr/>
            <p:nvPr/>
          </p:nvSpPr>
          <p:spPr>
            <a:xfrm>
              <a:off x="0" y="0"/>
              <a:ext cx="1080816" cy="915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8" y="0"/>
                    <a:pt x="21561" y="8693"/>
                    <a:pt x="21561" y="19416"/>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sp>
        <p:nvSpPr>
          <p:cNvPr id="401" name="Shape 401"/>
          <p:cNvSpPr/>
          <p:nvPr/>
        </p:nvSpPr>
        <p:spPr>
          <a:xfrm flipH="1">
            <a:off x="3002954" y="2034811"/>
            <a:ext cx="1" cy="1198208"/>
          </a:xfrm>
          <a:prstGeom prst="line">
            <a:avLst/>
          </a:prstGeom>
          <a:ln w="38100">
            <a:solidFill>
              <a:srgbClr val="000000"/>
            </a:solidFill>
            <a:tailEnd type="triangle"/>
          </a:ln>
        </p:spPr>
        <p:txBody>
          <a:bodyPr lIns="50800" tIns="50800" rIns="50800" bIns="50800" anchor="ctr"/>
          <a:lstStyle/>
          <a:p>
            <a:endParaRPr/>
          </a:p>
        </p:txBody>
      </p:sp>
      <p:sp>
        <p:nvSpPr>
          <p:cNvPr id="402" name="Shape 402"/>
          <p:cNvSpPr/>
          <p:nvPr/>
        </p:nvSpPr>
        <p:spPr>
          <a:xfrm>
            <a:off x="1836673" y="2072544"/>
            <a:ext cx="722520" cy="228601"/>
          </a:xfrm>
          <a:prstGeom prst="rect">
            <a:avLst/>
          </a:prstGeom>
          <a:solidFill>
            <a:srgbClr val="FFFFFF"/>
          </a:solidFill>
          <a:ln w="12700" cap="rnd">
            <a:solidFill>
              <a:srgbClr val="000000"/>
            </a:solidFill>
          </a:ln>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buFont typeface="Trebuchet MS"/>
              <a:defRPr sz="8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Perturbation</a:t>
            </a:r>
          </a:p>
        </p:txBody>
      </p:sp>
      <p:sp>
        <p:nvSpPr>
          <p:cNvPr id="403" name="Shape 403"/>
          <p:cNvSpPr/>
          <p:nvPr/>
        </p:nvSpPr>
        <p:spPr>
          <a:xfrm>
            <a:off x="1271286" y="3950196"/>
            <a:ext cx="341873" cy="228601"/>
          </a:xfrm>
          <a:prstGeom prst="rect">
            <a:avLst/>
          </a:prstGeom>
          <a:ln w="12700" cap="rnd">
            <a:solidFill>
              <a:srgbClr val="000000"/>
            </a:solidFill>
          </a:ln>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00000"/>
              </a:buClr>
              <a:defRPr sz="900">
                <a:uFill>
                  <a:solidFill>
                    <a:srgbClr val="000000"/>
                  </a:solidFill>
                </a:uFill>
                <a:latin typeface="+mn-lt"/>
                <a:ea typeface="+mn-ea"/>
                <a:cs typeface="+mn-cs"/>
                <a:sym typeface="Arial"/>
              </a:defRPr>
            </a:lvl1pPr>
          </a:lstStyle>
          <a:p>
            <a:r>
              <a:t>???</a:t>
            </a:r>
          </a:p>
        </p:txBody>
      </p:sp>
      <p:grpSp>
        <p:nvGrpSpPr>
          <p:cNvPr id="406" name="Group 406"/>
          <p:cNvGrpSpPr/>
          <p:nvPr/>
        </p:nvGrpSpPr>
        <p:grpSpPr>
          <a:xfrm>
            <a:off x="6254689" y="4252150"/>
            <a:ext cx="2842639" cy="1338217"/>
            <a:chOff x="-174886" y="0"/>
            <a:chExt cx="2842637" cy="1338215"/>
          </a:xfrm>
        </p:grpSpPr>
        <p:sp>
          <p:nvSpPr>
            <p:cNvPr id="404" name="Shape 404"/>
            <p:cNvSpPr/>
            <p:nvPr/>
          </p:nvSpPr>
          <p:spPr>
            <a:xfrm>
              <a:off x="291351" y="797555"/>
              <a:ext cx="2129262" cy="540660"/>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p>
              <a:pPr marL="36867" marR="36867" defTabSz="419100">
                <a:lnSpc>
                  <a:spcPct val="93000"/>
                </a:lnSpc>
                <a:buClr>
                  <a:srgbClr val="000000"/>
                </a:buClr>
                <a:defRPr i="1">
                  <a:uFill>
                    <a:solidFill>
                      <a:srgbClr val="000000"/>
                    </a:solidFill>
                  </a:uFill>
                  <a:latin typeface="+mn-lt"/>
                  <a:ea typeface="+mn-ea"/>
                  <a:cs typeface="+mn-cs"/>
                  <a:sym typeface="Arial"/>
                </a:defRPr>
              </a:pPr>
              <a:r>
                <a:rPr sz="3200" dirty="0"/>
                <a:t>I</a:t>
              </a:r>
              <a:r>
                <a:rPr lang="en-US" sz="3200" baseline="-5999" dirty="0"/>
                <a:t>up</a:t>
              </a:r>
              <a:r>
                <a:rPr sz="3200" dirty="0"/>
                <a:t> = </a:t>
              </a:r>
              <a:r>
                <a:rPr lang="en-US" sz="3200" dirty="0"/>
                <a:t>-</a:t>
              </a:r>
              <a:r>
                <a:rPr sz="3200" i="0" dirty="0">
                  <a:latin typeface="Symbol"/>
                  <a:ea typeface="Symbol"/>
                  <a:cs typeface="Symbol"/>
                  <a:sym typeface="Symbol"/>
                </a:rPr>
                <a:t>εσ</a:t>
              </a:r>
              <a:r>
                <a:rPr sz="3200" dirty="0"/>
                <a:t> T</a:t>
              </a:r>
              <a:r>
                <a:rPr sz="3200" baseline="29749" dirty="0"/>
                <a:t>4</a:t>
              </a:r>
              <a:r>
                <a:rPr sz="3200" dirty="0"/>
                <a:t> </a:t>
              </a:r>
            </a:p>
          </p:txBody>
        </p:sp>
        <p:sp>
          <p:nvSpPr>
            <p:cNvPr id="405" name="Shape 405"/>
            <p:cNvSpPr/>
            <p:nvPr/>
          </p:nvSpPr>
          <p:spPr>
            <a:xfrm>
              <a:off x="-174886" y="0"/>
              <a:ext cx="2842637" cy="482695"/>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p>
              <a:pPr marL="36867" marR="36867" defTabSz="419100">
                <a:lnSpc>
                  <a:spcPct val="93000"/>
                </a:lnSpc>
                <a:buClr>
                  <a:srgbClr val="000000"/>
                </a:buClr>
                <a:defRPr sz="800">
                  <a:uFill>
                    <a:solidFill>
                      <a:srgbClr val="000000"/>
                    </a:solidFill>
                  </a:uFill>
                  <a:latin typeface="+mn-lt"/>
                  <a:ea typeface="+mn-ea"/>
                  <a:cs typeface="+mn-cs"/>
                  <a:sym typeface="Arial"/>
                </a:defRPr>
              </a:pPr>
              <a:r>
                <a:rPr sz="2800" i="1" dirty="0"/>
                <a:t>dE/dt = I</a:t>
              </a:r>
              <a:r>
                <a:rPr lang="en-US" sz="2800" i="1" baseline="-30428" dirty="0"/>
                <a:t>up</a:t>
              </a:r>
              <a:r>
                <a:rPr sz="2800" i="1" dirty="0"/>
                <a:t> </a:t>
              </a:r>
              <a:r>
                <a:rPr lang="en-US" sz="2800" i="1" dirty="0"/>
                <a:t>+</a:t>
              </a:r>
              <a:r>
                <a:rPr sz="2800" i="1" dirty="0"/>
                <a:t> I</a:t>
              </a:r>
              <a:r>
                <a:rPr lang="en-US" sz="2800" i="1" baseline="-30428" dirty="0"/>
                <a:t>down</a:t>
              </a:r>
              <a:endParaRPr sz="2800" i="1" baseline="-30428" dirty="0"/>
            </a:p>
          </p:txBody>
        </p:sp>
      </p:grpSp>
      <p:sp>
        <p:nvSpPr>
          <p:cNvPr id="407" name="Shape 407"/>
          <p:cNvSpPr/>
          <p:nvPr/>
        </p:nvSpPr>
        <p:spPr>
          <a:xfrm>
            <a:off x="5278106" y="1671616"/>
            <a:ext cx="3870022" cy="193781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93000"/>
              </a:lnSpc>
              <a:spcBef>
                <a:spcPts val="1800"/>
              </a:spcBef>
              <a:buClr>
                <a:srgbClr val="000000"/>
              </a:buClr>
              <a:defRPr sz="3400">
                <a:uFill>
                  <a:solidFill>
                    <a:srgbClr val="000000"/>
                  </a:solidFill>
                </a:uFill>
                <a:latin typeface="+mn-lt"/>
                <a:ea typeface="+mn-ea"/>
                <a:cs typeface="+mn-cs"/>
                <a:sym typeface="Arial"/>
              </a:defRPr>
            </a:pPr>
            <a:r>
              <a:t>A. Amplifying</a:t>
            </a:r>
          </a:p>
          <a:p>
            <a:pPr marL="36867" marR="36867" defTabSz="419100">
              <a:lnSpc>
                <a:spcPct val="93000"/>
              </a:lnSpc>
              <a:spcBef>
                <a:spcPts val="1800"/>
              </a:spcBef>
              <a:buClr>
                <a:srgbClr val="000000"/>
              </a:buClr>
              <a:defRPr sz="3400">
                <a:uFill>
                  <a:solidFill>
                    <a:srgbClr val="000000"/>
                  </a:solidFill>
                </a:uFill>
                <a:latin typeface="+mn-lt"/>
                <a:ea typeface="+mn-ea"/>
                <a:cs typeface="+mn-cs"/>
                <a:sym typeface="Arial"/>
              </a:defRPr>
            </a:pPr>
            <a:r>
              <a:t>B. Stabilizing</a:t>
            </a:r>
          </a:p>
          <a:p>
            <a:pPr marL="36867" marR="36867" defTabSz="419100">
              <a:lnSpc>
                <a:spcPct val="93000"/>
              </a:lnSpc>
              <a:spcBef>
                <a:spcPts val="1800"/>
              </a:spcBef>
              <a:buClr>
                <a:srgbClr val="000000"/>
              </a:buClr>
              <a:defRPr sz="3400">
                <a:uFill>
                  <a:solidFill>
                    <a:srgbClr val="000000"/>
                  </a:solidFill>
                </a:uFill>
                <a:latin typeface="+mn-lt"/>
                <a:ea typeface="+mn-ea"/>
                <a:cs typeface="+mn-cs"/>
                <a:sym typeface="Arial"/>
              </a:defRPr>
            </a:pPr>
            <a:r>
              <a:t>C. Could be either</a:t>
            </a:r>
          </a:p>
        </p:txBody>
      </p:sp>
      <p:sp>
        <p:nvSpPr>
          <p:cNvPr id="2" name="Slide Number Placeholder 1"/>
          <p:cNvSpPr>
            <a:spLocks noGrp="1"/>
          </p:cNvSpPr>
          <p:nvPr>
            <p:ph type="sldNum" sz="quarter" idx="2"/>
          </p:nvPr>
        </p:nvSpPr>
        <p:spPr/>
        <p:txBody>
          <a:bodyPr/>
          <a:lstStyle/>
          <a:p>
            <a:fld id="{86CB4B4D-7CA3-9044-876B-883B54F8677D}" type="slidenum">
              <a:rPr lang="uk-UA" smtClean="0"/>
              <a:t>47</a:t>
            </a:fld>
            <a:endParaRPr lang="uk-UA"/>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1" name="Shape 411"/>
          <p:cNvSpPr/>
          <p:nvPr/>
        </p:nvSpPr>
        <p:spPr>
          <a:xfrm>
            <a:off x="102248" y="302398"/>
            <a:ext cx="8953501" cy="495537"/>
          </a:xfrm>
          <a:prstGeom prst="rect">
            <a:avLst/>
          </a:prstGeom>
          <a:ln w="12700"/>
          <a:extLst>
            <a:ext uri="{C572A759-6A51-4108-AA02-DFA0A04FC94B}">
              <ma14:wrappingTextBoxFlag xmlns:ma14="http://schemas.microsoft.com/office/mac/drawingml/2011/main" xmlns="" val="1"/>
            </a:ext>
          </a:extLst>
        </p:spPr>
        <p:txBody>
          <a:bodyPr lIns="38100" tIns="38100" rIns="38100" bIns="38100" anchor="ctr">
            <a:spAutoFit/>
          </a:bodyPr>
          <a:lstStyle>
            <a:lvl1pPr marR="36867">
              <a:lnSpc>
                <a:spcPct val="93000"/>
              </a:lnSpc>
              <a:buClr>
                <a:srgbClr val="0433FF"/>
              </a:buClr>
              <a:defRPr sz="3000">
                <a:solidFill>
                  <a:srgbClr val="0433FF"/>
                </a:solidFill>
                <a:uFill>
                  <a:solidFill>
                    <a:srgbClr val="0433FF"/>
                  </a:solidFill>
                </a:uFill>
                <a:latin typeface="+mn-lt"/>
                <a:ea typeface="+mn-ea"/>
                <a:cs typeface="+mn-cs"/>
                <a:sym typeface="Arial"/>
              </a:defRPr>
            </a:lvl1pPr>
          </a:lstStyle>
          <a:p>
            <a:pPr>
              <a:defRPr sz="4200">
                <a:solidFill>
                  <a:srgbClr val="000000"/>
                </a:solidFill>
                <a:uFill>
                  <a:solidFill>
                    <a:srgbClr val="000000"/>
                  </a:solidFill>
                </a:uFill>
              </a:defRPr>
            </a:pPr>
            <a:r>
              <a:rPr sz="3000">
                <a:solidFill>
                  <a:srgbClr val="0433FF"/>
                </a:solidFill>
                <a:uFill>
                  <a:solidFill>
                    <a:srgbClr val="0433FF"/>
                  </a:solidFill>
                </a:uFill>
              </a:rPr>
              <a:t>The Planck Feedback:  Amplifying or Stabilizing?  </a:t>
            </a:r>
          </a:p>
        </p:txBody>
      </p:sp>
      <p:grpSp>
        <p:nvGrpSpPr>
          <p:cNvPr id="428" name="Group 428"/>
          <p:cNvGrpSpPr/>
          <p:nvPr/>
        </p:nvGrpSpPr>
        <p:grpSpPr>
          <a:xfrm>
            <a:off x="293585" y="1157190"/>
            <a:ext cx="3783116" cy="4631579"/>
            <a:chOff x="0" y="0"/>
            <a:chExt cx="3783114" cy="4631578"/>
          </a:xfrm>
        </p:grpSpPr>
        <p:sp>
          <p:nvSpPr>
            <p:cNvPr id="412" name="Shape 412"/>
            <p:cNvSpPr/>
            <p:nvPr/>
          </p:nvSpPr>
          <p:spPr>
            <a:xfrm>
              <a:off x="712681" y="566096"/>
              <a:ext cx="768539" cy="203201"/>
            </a:xfrm>
            <a:prstGeom prst="rect">
              <a:avLst/>
            </a:prstGeom>
            <a:solidFill>
              <a:srgbClr val="FFFFFF"/>
            </a:solid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lvl1pPr marL="36867" marR="36867" defTabSz="419100">
                <a:lnSpc>
                  <a:spcPct val="93000"/>
                </a:lnSpc>
                <a:buClr>
                  <a:srgbClr val="000000"/>
                </a:buClr>
                <a:buFont typeface="Trebuchet MS"/>
                <a:defRPr sz="9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Perturbation</a:t>
              </a:r>
            </a:p>
          </p:txBody>
        </p:sp>
        <p:sp>
          <p:nvSpPr>
            <p:cNvPr id="413" name="Shape 413"/>
            <p:cNvSpPr/>
            <p:nvPr/>
          </p:nvSpPr>
          <p:spPr>
            <a:xfrm>
              <a:off x="703608" y="0"/>
              <a:ext cx="2311401" cy="298450"/>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b="1">
                  <a:latin typeface="Trebuchet MS"/>
                  <a:ea typeface="Trebuchet MS"/>
                  <a:cs typeface="Trebuchet MS"/>
                  <a:sym typeface="Trebuchet MS"/>
                </a:rPr>
                <a:t>Decrease</a:t>
              </a:r>
              <a:r>
                <a:rPr>
                  <a:latin typeface="Trebuchet MS"/>
                  <a:ea typeface="Trebuchet MS"/>
                  <a:cs typeface="Trebuchet MS"/>
                  <a:sym typeface="Trebuchet MS"/>
                </a:rPr>
                <a:t> energy inflow</a:t>
              </a:r>
            </a:p>
          </p:txBody>
        </p:sp>
        <p:sp>
          <p:nvSpPr>
            <p:cNvPr id="414" name="Shape 414"/>
            <p:cNvSpPr/>
            <p:nvPr/>
          </p:nvSpPr>
          <p:spPr>
            <a:xfrm>
              <a:off x="1110724" y="1510670"/>
              <a:ext cx="1511301" cy="865379"/>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Imbalance of inflow and outflow of energy </a:t>
              </a:r>
            </a:p>
          </p:txBody>
        </p:sp>
        <p:sp>
          <p:nvSpPr>
            <p:cNvPr id="415" name="Shape 415"/>
            <p:cNvSpPr/>
            <p:nvPr/>
          </p:nvSpPr>
          <p:spPr>
            <a:xfrm>
              <a:off x="1249615" y="4144152"/>
              <a:ext cx="1397001" cy="487427"/>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a:latin typeface="Trebuchet MS"/>
                  <a:ea typeface="Trebuchet MS"/>
                  <a:cs typeface="Trebuchet MS"/>
                  <a:sym typeface="Trebuchet MS"/>
                </a:rPr>
                <a:t>Emission</a:t>
              </a:r>
              <a:br>
                <a:rPr>
                  <a:latin typeface="Trebuchet MS"/>
                  <a:ea typeface="Trebuchet MS"/>
                  <a:cs typeface="Trebuchet MS"/>
                  <a:sym typeface="Trebuchet MS"/>
                </a:rPr>
              </a:br>
              <a:r>
                <a:rPr>
                  <a:latin typeface="Trebuchet MS"/>
                  <a:ea typeface="Trebuchet MS"/>
                  <a:cs typeface="Trebuchet MS"/>
                  <a:sym typeface="Trebuchet MS"/>
                </a:rPr>
                <a:t>decreases…</a:t>
              </a:r>
            </a:p>
          </p:txBody>
        </p:sp>
        <p:sp>
          <p:nvSpPr>
            <p:cNvPr id="416" name="Shape 416"/>
            <p:cNvSpPr/>
            <p:nvPr/>
          </p:nvSpPr>
          <p:spPr>
            <a:xfrm>
              <a:off x="0" y="2877209"/>
              <a:ext cx="1574800" cy="487427"/>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…until outflow and inflow match</a:t>
              </a:r>
            </a:p>
          </p:txBody>
        </p:sp>
        <p:grpSp>
          <p:nvGrpSpPr>
            <p:cNvPr id="419" name="Group 419"/>
            <p:cNvGrpSpPr/>
            <p:nvPr/>
          </p:nvGrpSpPr>
          <p:grpSpPr>
            <a:xfrm>
              <a:off x="2623095" y="2084896"/>
              <a:ext cx="485783" cy="884556"/>
              <a:chOff x="0" y="0"/>
              <a:chExt cx="485781" cy="884554"/>
            </a:xfrm>
          </p:grpSpPr>
          <p:sp>
            <p:nvSpPr>
              <p:cNvPr id="417" name="Shape 417"/>
              <p:cNvSpPr/>
              <p:nvPr/>
            </p:nvSpPr>
            <p:spPr>
              <a:xfrm>
                <a:off x="0" y="0"/>
                <a:ext cx="484864" cy="79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418" name="Shape 418"/>
              <p:cNvSpPr/>
              <p:nvPr/>
            </p:nvSpPr>
            <p:spPr>
              <a:xfrm>
                <a:off x="0" y="0"/>
                <a:ext cx="485782" cy="8845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7" y="0"/>
                      <a:pt x="21559" y="8659"/>
                      <a:pt x="21559" y="19340"/>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422" name="Group 422"/>
            <p:cNvGrpSpPr/>
            <p:nvPr/>
          </p:nvGrpSpPr>
          <p:grpSpPr>
            <a:xfrm rot="5400000">
              <a:off x="2626782" y="3770507"/>
              <a:ext cx="685753" cy="669616"/>
              <a:chOff x="0" y="0"/>
              <a:chExt cx="685752" cy="669614"/>
            </a:xfrm>
          </p:grpSpPr>
          <p:sp>
            <p:nvSpPr>
              <p:cNvPr id="420" name="Shape 420"/>
              <p:cNvSpPr/>
              <p:nvPr/>
            </p:nvSpPr>
            <p:spPr>
              <a:xfrm>
                <a:off x="0" y="0"/>
                <a:ext cx="679647" cy="603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581" y="0"/>
                      <a:pt x="21105" y="9117"/>
                      <a:pt x="21600" y="20676"/>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421" name="Shape 421"/>
              <p:cNvSpPr/>
              <p:nvPr/>
            </p:nvSpPr>
            <p:spPr>
              <a:xfrm>
                <a:off x="0" y="0"/>
                <a:ext cx="685753" cy="6696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478" y="0"/>
                      <a:pt x="20917" y="8210"/>
                      <a:pt x="21408" y="18621"/>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425" name="Group 425"/>
            <p:cNvGrpSpPr/>
            <p:nvPr/>
          </p:nvGrpSpPr>
          <p:grpSpPr>
            <a:xfrm rot="10800000">
              <a:off x="594006" y="3690700"/>
              <a:ext cx="659349" cy="793631"/>
              <a:chOff x="0" y="0"/>
              <a:chExt cx="659348" cy="793629"/>
            </a:xfrm>
          </p:grpSpPr>
          <p:sp>
            <p:nvSpPr>
              <p:cNvPr id="423" name="Shape 423"/>
              <p:cNvSpPr/>
              <p:nvPr/>
            </p:nvSpPr>
            <p:spPr>
              <a:xfrm>
                <a:off x="0" y="0"/>
                <a:ext cx="657941" cy="7010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424" name="Shape 424"/>
              <p:cNvSpPr/>
              <p:nvPr/>
            </p:nvSpPr>
            <p:spPr>
              <a:xfrm>
                <a:off x="0" y="0"/>
                <a:ext cx="659349" cy="7936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4" y="0"/>
                      <a:pt x="21554" y="8543"/>
                      <a:pt x="21554" y="19081"/>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sp>
          <p:nvSpPr>
            <p:cNvPr id="426" name="Shape 426"/>
            <p:cNvSpPr/>
            <p:nvPr/>
          </p:nvSpPr>
          <p:spPr>
            <a:xfrm>
              <a:off x="1859308" y="582709"/>
              <a:ext cx="7067" cy="927841"/>
            </a:xfrm>
            <a:prstGeom prst="line">
              <a:avLst/>
            </a:prstGeom>
            <a:noFill/>
            <a:ln w="38100" cap="flat">
              <a:solidFill>
                <a:srgbClr val="000000"/>
              </a:solidFill>
              <a:prstDash val="solid"/>
              <a:round/>
              <a:tailEnd type="triangle" w="med" len="med"/>
            </a:ln>
            <a:effectLst/>
          </p:spPr>
          <p:txBody>
            <a:bodyPr wrap="square" lIns="50800" tIns="50800" rIns="50800" bIns="50800" numCol="1" anchor="ctr">
              <a:noAutofit/>
            </a:bodyPr>
            <a:lstStyle/>
            <a:p>
              <a:endParaRPr/>
            </a:p>
          </p:txBody>
        </p:sp>
        <p:sp>
          <p:nvSpPr>
            <p:cNvPr id="427" name="Shape 427"/>
            <p:cNvSpPr/>
            <p:nvPr/>
          </p:nvSpPr>
          <p:spPr>
            <a:xfrm>
              <a:off x="2043214" y="2971052"/>
              <a:ext cx="1739901" cy="676403"/>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Earth’s temperature decreases</a:t>
              </a:r>
            </a:p>
          </p:txBody>
        </p:sp>
      </p:grpSp>
      <p:grpSp>
        <p:nvGrpSpPr>
          <p:cNvPr id="445" name="Group 445"/>
          <p:cNvGrpSpPr/>
          <p:nvPr/>
        </p:nvGrpSpPr>
        <p:grpSpPr>
          <a:xfrm>
            <a:off x="4690554" y="1386948"/>
            <a:ext cx="3897458" cy="4441080"/>
            <a:chOff x="0" y="0"/>
            <a:chExt cx="3897457" cy="4441078"/>
          </a:xfrm>
        </p:grpSpPr>
        <p:sp>
          <p:nvSpPr>
            <p:cNvPr id="429" name="Shape 429"/>
            <p:cNvSpPr/>
            <p:nvPr/>
          </p:nvSpPr>
          <p:spPr>
            <a:xfrm>
              <a:off x="801582" y="350196"/>
              <a:ext cx="768539" cy="203201"/>
            </a:xfrm>
            <a:prstGeom prst="rect">
              <a:avLst/>
            </a:prstGeom>
            <a:solidFill>
              <a:srgbClr val="FFFFFF"/>
            </a:solid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lvl1pPr marL="36867" marR="36867" defTabSz="419100">
                <a:lnSpc>
                  <a:spcPct val="93000"/>
                </a:lnSpc>
                <a:buClr>
                  <a:srgbClr val="000000"/>
                </a:buClr>
                <a:buFont typeface="Trebuchet MS"/>
                <a:defRPr sz="9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Perturbation</a:t>
              </a:r>
            </a:p>
          </p:txBody>
        </p:sp>
        <p:sp>
          <p:nvSpPr>
            <p:cNvPr id="430" name="Shape 430"/>
            <p:cNvSpPr/>
            <p:nvPr/>
          </p:nvSpPr>
          <p:spPr>
            <a:xfrm>
              <a:off x="754407" y="0"/>
              <a:ext cx="2311401" cy="298450"/>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b="1">
                  <a:latin typeface="Trebuchet MS"/>
                  <a:ea typeface="Trebuchet MS"/>
                  <a:cs typeface="Trebuchet MS"/>
                  <a:sym typeface="Trebuchet MS"/>
                </a:rPr>
                <a:t>Increase </a:t>
              </a:r>
              <a:r>
                <a:rPr>
                  <a:latin typeface="Trebuchet MS"/>
                  <a:ea typeface="Trebuchet MS"/>
                  <a:cs typeface="Trebuchet MS"/>
                  <a:sym typeface="Trebuchet MS"/>
                </a:rPr>
                <a:t>energy inflow</a:t>
              </a:r>
            </a:p>
          </p:txBody>
        </p:sp>
        <p:sp>
          <p:nvSpPr>
            <p:cNvPr id="431" name="Shape 431"/>
            <p:cNvSpPr/>
            <p:nvPr/>
          </p:nvSpPr>
          <p:spPr>
            <a:xfrm>
              <a:off x="1161524" y="1282071"/>
              <a:ext cx="1511301" cy="865379"/>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Imbalance of inflow and outflow of energy </a:t>
              </a:r>
            </a:p>
          </p:txBody>
        </p:sp>
        <p:sp>
          <p:nvSpPr>
            <p:cNvPr id="432" name="Shape 432"/>
            <p:cNvSpPr/>
            <p:nvPr/>
          </p:nvSpPr>
          <p:spPr>
            <a:xfrm>
              <a:off x="1300415" y="3953652"/>
              <a:ext cx="1397001" cy="487427"/>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p>
              <a:pPr marL="36867" marR="36867" algn="ctr" defTabSz="419100">
                <a:lnSpc>
                  <a:spcPct val="93000"/>
                </a:lnSpc>
                <a:buClr>
                  <a:srgbClr val="000000"/>
                </a:buClr>
                <a:buFont typeface="Trebuchet MS"/>
                <a:defRPr sz="1400">
                  <a:uFill>
                    <a:solidFill>
                      <a:srgbClr val="000000"/>
                    </a:solidFill>
                  </a:uFill>
                  <a:latin typeface="+mn-lt"/>
                  <a:ea typeface="+mn-ea"/>
                  <a:cs typeface="+mn-cs"/>
                  <a:sym typeface="Arial"/>
                </a:defRPr>
              </a:pPr>
              <a:r>
                <a:rPr>
                  <a:latin typeface="Trebuchet MS"/>
                  <a:ea typeface="Trebuchet MS"/>
                  <a:cs typeface="Trebuchet MS"/>
                  <a:sym typeface="Trebuchet MS"/>
                </a:rPr>
                <a:t>Emission</a:t>
              </a:r>
              <a:br>
                <a:rPr>
                  <a:latin typeface="Trebuchet MS"/>
                  <a:ea typeface="Trebuchet MS"/>
                  <a:cs typeface="Trebuchet MS"/>
                  <a:sym typeface="Trebuchet MS"/>
                </a:rPr>
              </a:br>
              <a:r>
                <a:rPr>
                  <a:latin typeface="Trebuchet MS"/>
                  <a:ea typeface="Trebuchet MS"/>
                  <a:cs typeface="Trebuchet MS"/>
                  <a:sym typeface="Trebuchet MS"/>
                </a:rPr>
                <a:t>increases…</a:t>
              </a:r>
            </a:p>
          </p:txBody>
        </p:sp>
        <p:sp>
          <p:nvSpPr>
            <p:cNvPr id="433" name="Shape 433"/>
            <p:cNvSpPr/>
            <p:nvPr/>
          </p:nvSpPr>
          <p:spPr>
            <a:xfrm>
              <a:off x="0" y="2648608"/>
              <a:ext cx="1574800" cy="487427"/>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…until outflow and inflow match</a:t>
              </a:r>
            </a:p>
          </p:txBody>
        </p:sp>
        <p:grpSp>
          <p:nvGrpSpPr>
            <p:cNvPr id="436" name="Group 436"/>
            <p:cNvGrpSpPr/>
            <p:nvPr/>
          </p:nvGrpSpPr>
          <p:grpSpPr>
            <a:xfrm>
              <a:off x="2673895" y="1856296"/>
              <a:ext cx="485783" cy="884556"/>
              <a:chOff x="0" y="0"/>
              <a:chExt cx="485781" cy="884554"/>
            </a:xfrm>
          </p:grpSpPr>
          <p:sp>
            <p:nvSpPr>
              <p:cNvPr id="434" name="Shape 434"/>
              <p:cNvSpPr/>
              <p:nvPr/>
            </p:nvSpPr>
            <p:spPr>
              <a:xfrm>
                <a:off x="0" y="0"/>
                <a:ext cx="484864" cy="792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435" name="Shape 435"/>
              <p:cNvSpPr/>
              <p:nvPr/>
            </p:nvSpPr>
            <p:spPr>
              <a:xfrm>
                <a:off x="0" y="0"/>
                <a:ext cx="485782" cy="8845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7" y="0"/>
                      <a:pt x="21559" y="8659"/>
                      <a:pt x="21559" y="19340"/>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439" name="Group 439"/>
            <p:cNvGrpSpPr/>
            <p:nvPr/>
          </p:nvGrpSpPr>
          <p:grpSpPr>
            <a:xfrm rot="5400000">
              <a:off x="2677582" y="3541908"/>
              <a:ext cx="685753" cy="669615"/>
              <a:chOff x="0" y="0"/>
              <a:chExt cx="685752" cy="669614"/>
            </a:xfrm>
          </p:grpSpPr>
          <p:sp>
            <p:nvSpPr>
              <p:cNvPr id="437" name="Shape 437"/>
              <p:cNvSpPr/>
              <p:nvPr/>
            </p:nvSpPr>
            <p:spPr>
              <a:xfrm>
                <a:off x="0" y="0"/>
                <a:ext cx="679647" cy="603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581" y="0"/>
                      <a:pt x="21105" y="9117"/>
                      <a:pt x="21600" y="20676"/>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438" name="Shape 438"/>
              <p:cNvSpPr/>
              <p:nvPr/>
            </p:nvSpPr>
            <p:spPr>
              <a:xfrm>
                <a:off x="0" y="0"/>
                <a:ext cx="685753" cy="6696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478" y="0"/>
                      <a:pt x="20917" y="8210"/>
                      <a:pt x="21408" y="18621"/>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grpSp>
          <p:nvGrpSpPr>
            <p:cNvPr id="442" name="Group 442"/>
            <p:cNvGrpSpPr/>
            <p:nvPr/>
          </p:nvGrpSpPr>
          <p:grpSpPr>
            <a:xfrm rot="10800000">
              <a:off x="652579" y="3462100"/>
              <a:ext cx="659350" cy="793631"/>
              <a:chOff x="0" y="0"/>
              <a:chExt cx="659348" cy="793629"/>
            </a:xfrm>
          </p:grpSpPr>
          <p:sp>
            <p:nvSpPr>
              <p:cNvPr id="440" name="Shape 440"/>
              <p:cNvSpPr/>
              <p:nvPr/>
            </p:nvSpPr>
            <p:spPr>
              <a:xfrm>
                <a:off x="0" y="0"/>
                <a:ext cx="657941" cy="7010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lnTo>
                      <a:pt x="0" y="21600"/>
                    </a:lnTo>
                    <a:close/>
                  </a:path>
                </a:pathLst>
              </a:custGeom>
              <a:noFill/>
              <a:ln w="38100" cap="flat">
                <a:noFill/>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sp>
            <p:nvSpPr>
              <p:cNvPr id="441" name="Shape 441"/>
              <p:cNvSpPr/>
              <p:nvPr/>
            </p:nvSpPr>
            <p:spPr>
              <a:xfrm>
                <a:off x="0" y="0"/>
                <a:ext cx="659349" cy="7936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04" y="0"/>
                      <a:pt x="21554" y="8543"/>
                      <a:pt x="21554" y="19081"/>
                    </a:cubicBezTo>
                    <a:lnTo>
                      <a:pt x="21600" y="21600"/>
                    </a:lnTo>
                  </a:path>
                </a:pathLst>
              </a:custGeom>
              <a:noFill/>
              <a:ln w="38100" cap="flat">
                <a:solidFill>
                  <a:srgbClr val="000000"/>
                </a:solidFill>
                <a:prstDash val="solid"/>
                <a:round/>
                <a:tailEnd type="triangle" w="med" len="med"/>
              </a:ln>
              <a:effectLst/>
            </p:spPr>
            <p:txBody>
              <a:bodyPr wrap="square" lIns="50800" tIns="50800" rIns="50800" bIns="50800" numCol="1" anchor="ctr">
                <a:noAutofit/>
              </a:bodyPr>
              <a:lstStyle/>
              <a:p>
                <a:pPr marL="36867" marR="36867" defTabSz="419100">
                  <a:lnSpc>
                    <a:spcPct val="93000"/>
                  </a:lnSpc>
                  <a:defRPr sz="1400">
                    <a:uFill>
                      <a:solidFill>
                        <a:srgbClr val="000000"/>
                      </a:solidFill>
                    </a:uFill>
                    <a:latin typeface="+mn-lt"/>
                    <a:ea typeface="+mn-ea"/>
                    <a:cs typeface="+mn-cs"/>
                    <a:sym typeface="Arial"/>
                  </a:defRPr>
                </a:pPr>
                <a:endParaRPr/>
              </a:p>
            </p:txBody>
          </p:sp>
        </p:grpSp>
        <p:sp>
          <p:nvSpPr>
            <p:cNvPr id="443" name="Shape 443"/>
            <p:cNvSpPr/>
            <p:nvPr/>
          </p:nvSpPr>
          <p:spPr>
            <a:xfrm>
              <a:off x="1910108" y="354231"/>
              <a:ext cx="7067" cy="927841"/>
            </a:xfrm>
            <a:prstGeom prst="line">
              <a:avLst/>
            </a:prstGeom>
            <a:noFill/>
            <a:ln w="38100" cap="flat">
              <a:solidFill>
                <a:srgbClr val="000000"/>
              </a:solidFill>
              <a:prstDash val="solid"/>
              <a:round/>
              <a:tailEnd type="triangle" w="med" len="med"/>
            </a:ln>
            <a:effectLst/>
          </p:spPr>
          <p:txBody>
            <a:bodyPr wrap="square" lIns="50800" tIns="50800" rIns="50800" bIns="50800" numCol="1" anchor="ctr">
              <a:noAutofit/>
            </a:bodyPr>
            <a:lstStyle/>
            <a:p>
              <a:endParaRPr/>
            </a:p>
          </p:txBody>
        </p:sp>
        <p:sp>
          <p:nvSpPr>
            <p:cNvPr id="444" name="Shape 444"/>
            <p:cNvSpPr/>
            <p:nvPr/>
          </p:nvSpPr>
          <p:spPr>
            <a:xfrm>
              <a:off x="2157557" y="2755152"/>
              <a:ext cx="1739901" cy="676403"/>
            </a:xfrm>
            <a:prstGeom prst="rect">
              <a:avLst/>
            </a:prstGeom>
            <a:solidFill>
              <a:srgbClr val="FFFFFF"/>
            </a:solidFill>
            <a:ln w="19050" cap="flat">
              <a:solidFill>
                <a:srgbClr val="000000"/>
              </a:solidFill>
              <a:prstDash val="solid"/>
              <a:round/>
            </a:ln>
            <a:effectLst/>
            <a:extLst>
              <a:ext uri="{C572A759-6A51-4108-AA02-DFA0A04FC94B}">
                <ma14:wrappingTextBoxFlag xmlns:ma14="http://schemas.microsoft.com/office/mac/drawingml/2011/main" xmlns="" val="1"/>
              </a:ext>
            </a:extLst>
          </p:spPr>
          <p:txBody>
            <a:bodyPr wrap="square" lIns="38100" tIns="38100" rIns="38100" bIns="38100" numCol="1" anchor="t">
              <a:spAutoFit/>
            </a:bodyPr>
            <a:lstStyle>
              <a:lvl1pPr marL="36867" marR="36867" algn="ctr" defTabSz="419100">
                <a:lnSpc>
                  <a:spcPct val="93000"/>
                </a:lnSpc>
                <a:buClr>
                  <a:srgbClr val="000000"/>
                </a:buClr>
                <a:buFont typeface="Trebuchet MS"/>
                <a:defRPr sz="1400">
                  <a:uFill>
                    <a:solidFill>
                      <a:srgbClr val="000000"/>
                    </a:solidFill>
                  </a:uFill>
                  <a:latin typeface="Trebuchet MS"/>
                  <a:ea typeface="Trebuchet MS"/>
                  <a:cs typeface="Trebuchet MS"/>
                  <a:sym typeface="Trebuchet MS"/>
                </a:defRPr>
              </a:lvl1pPr>
            </a:lstStyle>
            <a:p>
              <a:pPr>
                <a:defRPr>
                  <a:latin typeface="+mn-lt"/>
                  <a:ea typeface="+mn-ea"/>
                  <a:cs typeface="+mn-cs"/>
                  <a:sym typeface="Arial"/>
                </a:defRPr>
              </a:pPr>
              <a:r>
                <a:rPr>
                  <a:latin typeface="Trebuchet MS"/>
                  <a:ea typeface="Trebuchet MS"/>
                  <a:cs typeface="Trebuchet MS"/>
                  <a:sym typeface="Trebuchet MS"/>
                </a:rPr>
                <a:t>Earth’s temperature increases</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48</a:t>
            </a:fld>
            <a:endParaRPr lang="uk-UA"/>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677"/>
            <a:ext cx="6425281" cy="1181100"/>
          </a:xfrm>
        </p:spPr>
        <p:txBody>
          <a:bodyPr/>
          <a:lstStyle/>
          <a:p>
            <a:r>
              <a:rPr lang="en-US" sz="2000" dirty="0"/>
              <a:t>Temperature and sea ice trends due to both forcings (CO</a:t>
            </a:r>
            <a:r>
              <a:rPr lang="en-US" sz="2000" baseline="-25000" dirty="0"/>
              <a:t>2</a:t>
            </a:r>
            <a:r>
              <a:rPr lang="en-US" sz="2000" dirty="0"/>
              <a:t>, aerosols) and weather (wind patterns)</a:t>
            </a:r>
          </a:p>
        </p:txBody>
      </p:sp>
      <p:sp>
        <p:nvSpPr>
          <p:cNvPr id="3" name="Text Placeholder 2"/>
          <p:cNvSpPr>
            <a:spLocks noGrp="1"/>
          </p:cNvSpPr>
          <p:nvPr>
            <p:ph type="body"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62255" y="1255077"/>
            <a:ext cx="8619490" cy="4347845"/>
          </a:xfrm>
          <a:prstGeom prst="rect">
            <a:avLst/>
          </a:prstGeom>
        </p:spPr>
      </p:pic>
      <p:sp>
        <p:nvSpPr>
          <p:cNvPr id="5" name="TextBox 4"/>
          <p:cNvSpPr txBox="1"/>
          <p:nvPr/>
        </p:nvSpPr>
        <p:spPr>
          <a:xfrm>
            <a:off x="1866900" y="2138442"/>
            <a:ext cx="1137731"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Helvetica"/>
                <a:ea typeface="Helvetica"/>
                <a:cs typeface="Helvetica"/>
                <a:sym typeface="Helvetica"/>
              </a:rPr>
              <a:t>aerosol cooling</a:t>
            </a:r>
          </a:p>
        </p:txBody>
      </p:sp>
      <p:sp>
        <p:nvSpPr>
          <p:cNvPr id="6" name="TextBox 5"/>
          <p:cNvSpPr txBox="1"/>
          <p:nvPr/>
        </p:nvSpPr>
        <p:spPr>
          <a:xfrm>
            <a:off x="1797050" y="4851400"/>
            <a:ext cx="241181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Helvetica"/>
                <a:ea typeface="Helvetica"/>
                <a:cs typeface="Helvetica"/>
                <a:sym typeface="Helvetica"/>
              </a:rPr>
              <a:t>wind transport through</a:t>
            </a:r>
            <a:r>
              <a:rPr kumimoji="0" lang="en-US" sz="1200" b="0" i="0" u="none" strike="noStrike" cap="none" spc="0" normalizeH="0" dirty="0">
                <a:ln>
                  <a:noFill/>
                </a:ln>
                <a:solidFill>
                  <a:srgbClr val="000000"/>
                </a:solidFill>
                <a:effectLst/>
                <a:uFillTx/>
                <a:latin typeface="Helvetica"/>
                <a:ea typeface="Helvetica"/>
                <a:cs typeface="Helvetica"/>
                <a:sym typeface="Helvetica"/>
              </a:rPr>
              <a:t> </a:t>
            </a:r>
            <a:r>
              <a:rPr kumimoji="0" lang="en-US" sz="1200" b="0" i="0" u="none" strike="noStrike" cap="none" spc="0" normalizeH="0" dirty="0" err="1">
                <a:ln>
                  <a:noFill/>
                </a:ln>
                <a:solidFill>
                  <a:srgbClr val="000000"/>
                </a:solidFill>
                <a:effectLst/>
                <a:uFillTx/>
                <a:latin typeface="Helvetica"/>
                <a:ea typeface="Helvetica"/>
                <a:cs typeface="Helvetica"/>
                <a:sym typeface="Helvetica"/>
              </a:rPr>
              <a:t>Fram</a:t>
            </a:r>
            <a:r>
              <a:rPr kumimoji="0" lang="en-US" sz="1200" b="0" i="0" u="none" strike="noStrike" cap="none" spc="0" normalizeH="0" dirty="0">
                <a:ln>
                  <a:noFill/>
                </a:ln>
                <a:solidFill>
                  <a:srgbClr val="000000"/>
                </a:solidFill>
                <a:effectLst/>
                <a:uFillTx/>
                <a:latin typeface="Helvetica"/>
                <a:ea typeface="Helvetica"/>
                <a:cs typeface="Helvetica"/>
                <a:sym typeface="Helvetica"/>
              </a:rPr>
              <a:t> strait</a:t>
            </a:r>
            <a:endParaRPr kumimoji="0" lang="en-US" sz="12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7" name="Slide Number Placeholder 6"/>
          <p:cNvSpPr>
            <a:spLocks noGrp="1"/>
          </p:cNvSpPr>
          <p:nvPr>
            <p:ph type="sldNum" sz="quarter" idx="2"/>
          </p:nvPr>
        </p:nvSpPr>
        <p:spPr/>
        <p:txBody>
          <a:bodyPr/>
          <a:lstStyle/>
          <a:p>
            <a:fld id="{86CB4B4D-7CA3-9044-876B-883B54F8677D}" type="slidenum">
              <a:rPr lang="uk-UA" smtClean="0"/>
              <a:t>49</a:t>
            </a:fld>
            <a:endParaRPr lang="uk-UA"/>
          </a:p>
        </p:txBody>
      </p:sp>
    </p:spTree>
    <p:extLst>
      <p:ext uri="{BB962C8B-B14F-4D97-AF65-F5344CB8AC3E}">
        <p14:creationId xmlns:p14="http://schemas.microsoft.com/office/powerpoint/2010/main" val="279820499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uk-UA" smtClean="0"/>
              <a:t>5</a:t>
            </a:fld>
            <a:endParaRPr lang="uk-UA"/>
          </a:p>
        </p:txBody>
      </p:sp>
      <p:sp>
        <p:nvSpPr>
          <p:cNvPr id="5" name="Shape 450"/>
          <p:cNvSpPr/>
          <p:nvPr/>
        </p:nvSpPr>
        <p:spPr>
          <a:xfrm>
            <a:off x="1010919" y="1075343"/>
            <a:ext cx="7775634" cy="14715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lvl="0" indent="-360000" defTabSz="419100" eaLnBrk="1" fontAlgn="auto" latinLnBrk="0" hangingPunct="1">
              <a:lnSpc>
                <a:spcPct val="93000"/>
              </a:lnSpc>
              <a:spcBef>
                <a:spcPts val="1300"/>
              </a:spcBef>
              <a:spcAft>
                <a:spcPts val="0"/>
              </a:spcAft>
              <a:buClrTx/>
              <a:buSzPct val="100000"/>
              <a:buFont typeface="+mj-lt"/>
              <a:buNone/>
              <a:tabLst/>
              <a:defRPr sz="1800">
                <a:uFill>
                  <a:solidFill>
                    <a:srgbClr val="000000"/>
                  </a:solidFill>
                </a:uFill>
                <a:latin typeface="+mn-lt"/>
                <a:ea typeface="+mn-ea"/>
                <a:cs typeface="+mn-cs"/>
                <a:sym typeface="Arial"/>
              </a:defRPr>
            </a:pPr>
            <a:r>
              <a:rPr lang="en-US" sz="2800" dirty="0"/>
              <a:t>Which of the following is true about the </a:t>
            </a:r>
            <a:r>
              <a:rPr lang="en-US" sz="2800" dirty="0">
                <a:solidFill>
                  <a:srgbClr val="C00000"/>
                </a:solidFill>
              </a:rPr>
              <a:t>energy flux </a:t>
            </a:r>
            <a:r>
              <a:rPr lang="en-US" sz="2800" dirty="0"/>
              <a:t>from each of the cups of coffee?</a:t>
            </a:r>
          </a:p>
          <a:p>
            <a:pPr marL="396867" marR="36867" lvl="0" indent="-360000" defTabSz="419100" hangingPunct="1">
              <a:lnSpc>
                <a:spcPct val="93000"/>
              </a:lnSpc>
              <a:spcBef>
                <a:spcPts val="1300"/>
              </a:spcBef>
              <a:buSzPct val="100000"/>
              <a:defRPr sz="1800">
                <a:uFill>
                  <a:solidFill>
                    <a:srgbClr val="000000"/>
                  </a:solidFill>
                </a:uFill>
                <a:latin typeface="+mn-lt"/>
                <a:ea typeface="+mn-ea"/>
                <a:cs typeface="+mn-cs"/>
                <a:sym typeface="Arial"/>
              </a:defRPr>
            </a:pPr>
            <a:r>
              <a:rPr lang="en-US" sz="2800" dirty="0">
                <a:uFill>
                  <a:solidFill>
                    <a:srgbClr val="000000"/>
                  </a:solidFill>
                </a:uFill>
                <a:sym typeface="Arial"/>
              </a:rPr>
              <a:t>(</a:t>
            </a:r>
            <a:r>
              <a:rPr lang="en-US" sz="2800" i="1" dirty="0">
                <a:uFill>
                  <a:solidFill>
                    <a:srgbClr val="000000"/>
                  </a:solidFill>
                </a:uFill>
                <a:sym typeface="Arial"/>
              </a:rPr>
              <a:t>hint: </a:t>
            </a:r>
            <a:r>
              <a:rPr lang="en-US" sz="2800" dirty="0">
                <a:uFill>
                  <a:solidFill>
                    <a:srgbClr val="000000"/>
                  </a:solidFill>
                </a:uFill>
                <a:sym typeface="Arial"/>
              </a:rPr>
              <a:t>remember the units of energy flux)</a:t>
            </a:r>
            <a:endParaRPr lang="en-US" sz="2800" dirty="0"/>
          </a:p>
        </p:txBody>
      </p:sp>
      <p:sp>
        <p:nvSpPr>
          <p:cNvPr id="8" name="Shape 449"/>
          <p:cNvSpPr/>
          <p:nvPr/>
        </p:nvSpPr>
        <p:spPr>
          <a:xfrm>
            <a:off x="481563" y="259587"/>
            <a:ext cx="4397679" cy="64940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4000" dirty="0">
                <a:solidFill>
                  <a:srgbClr val="0433FF"/>
                </a:solidFill>
                <a:uFill>
                  <a:solidFill>
                    <a:srgbClr val="0433FF"/>
                  </a:solidFill>
                </a:uFill>
              </a:rPr>
              <a:t>R&amp;R:  Energy Flux</a:t>
            </a:r>
            <a:endParaRPr sz="4000" dirty="0">
              <a:solidFill>
                <a:srgbClr val="0433FF"/>
              </a:solidFill>
              <a:uFill>
                <a:solidFill>
                  <a:srgbClr val="0433FF"/>
                </a:solidFill>
              </a:uFill>
            </a:endParaRPr>
          </a:p>
        </p:txBody>
      </p:sp>
      <p:grpSp>
        <p:nvGrpSpPr>
          <p:cNvPr id="9" name="Group 8"/>
          <p:cNvGrpSpPr/>
          <p:nvPr/>
        </p:nvGrpSpPr>
        <p:grpSpPr>
          <a:xfrm>
            <a:off x="789134" y="2647543"/>
            <a:ext cx="4349473" cy="3244042"/>
            <a:chOff x="789134" y="2647543"/>
            <a:chExt cx="4349473" cy="3244042"/>
          </a:xfrm>
        </p:grpSpPr>
        <p:pic>
          <p:nvPicPr>
            <p:cNvPr id="10" name="Picture 9"/>
            <p:cNvPicPr>
              <a:picLocks noChangeAspect="1"/>
            </p:cNvPicPr>
            <p:nvPr/>
          </p:nvPicPr>
          <p:blipFill>
            <a:blip r:embed="rId3"/>
            <a:stretch>
              <a:fillRect/>
            </a:stretch>
          </p:blipFill>
          <p:spPr>
            <a:xfrm>
              <a:off x="789134" y="2647543"/>
              <a:ext cx="4349473" cy="3244042"/>
            </a:xfrm>
            <a:prstGeom prst="rect">
              <a:avLst/>
            </a:prstGeom>
          </p:spPr>
        </p:pic>
        <p:sp>
          <p:nvSpPr>
            <p:cNvPr id="11" name="TextBox 10"/>
            <p:cNvSpPr txBox="1"/>
            <p:nvPr/>
          </p:nvSpPr>
          <p:spPr>
            <a:xfrm>
              <a:off x="914401" y="4154383"/>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Short</a:t>
              </a:r>
            </a:p>
          </p:txBody>
        </p:sp>
        <p:sp>
          <p:nvSpPr>
            <p:cNvPr id="12" name="TextBox 11"/>
            <p:cNvSpPr txBox="1"/>
            <p:nvPr/>
          </p:nvSpPr>
          <p:spPr>
            <a:xfrm>
              <a:off x="3147337" y="3672404"/>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Grande</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3" name="TextBox 12"/>
            <p:cNvSpPr txBox="1"/>
            <p:nvPr/>
          </p:nvSpPr>
          <p:spPr>
            <a:xfrm>
              <a:off x="2002952" y="3949497"/>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Tall</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4" name="TextBox 13"/>
            <p:cNvSpPr txBox="1"/>
            <p:nvPr/>
          </p:nvSpPr>
          <p:spPr>
            <a:xfrm>
              <a:off x="4184603" y="3438842"/>
              <a:ext cx="80633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a:ln>
                    <a:noFill/>
                  </a:ln>
                  <a:solidFill>
                    <a:srgbClr val="000000"/>
                  </a:solidFill>
                  <a:effectLst/>
                  <a:uFillTx/>
                  <a:latin typeface="Helvetica"/>
                  <a:ea typeface="Helvetica"/>
                  <a:cs typeface="Helvetica"/>
                  <a:sym typeface="Helvetica"/>
                </a:rPr>
                <a:t>Vente</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grpSp>
      <p:sp>
        <p:nvSpPr>
          <p:cNvPr id="15" name="Shape 450">
            <a:extLst>
              <a:ext uri="{FF2B5EF4-FFF2-40B4-BE49-F238E27FC236}">
                <a16:creationId xmlns:a16="http://schemas.microsoft.com/office/drawing/2014/main" id="{1050DEAF-21C0-47B7-B80C-4F0ADFB2D31F}"/>
              </a:ext>
            </a:extLst>
          </p:cNvPr>
          <p:cNvSpPr/>
          <p:nvPr/>
        </p:nvSpPr>
        <p:spPr>
          <a:xfrm>
            <a:off x="5731882" y="3846810"/>
            <a:ext cx="2674389" cy="120892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E</a:t>
            </a:r>
            <a:r>
              <a:rPr lang="en-US" baseline="-25000" dirty="0"/>
              <a:t>S</a:t>
            </a:r>
            <a:r>
              <a:rPr lang="en-US" dirty="0"/>
              <a:t> &gt; E</a:t>
            </a:r>
            <a:r>
              <a:rPr lang="en-US" baseline="-25000" dirty="0"/>
              <a:t>T</a:t>
            </a:r>
            <a:r>
              <a:rPr lang="en-US" dirty="0"/>
              <a:t> &gt; E</a:t>
            </a:r>
            <a:r>
              <a:rPr lang="en-US" baseline="-25000" dirty="0"/>
              <a:t>G</a:t>
            </a:r>
            <a:r>
              <a:rPr lang="en-US" dirty="0"/>
              <a:t> &gt; E</a:t>
            </a:r>
            <a:r>
              <a:rPr lang="en-US" baseline="-25000" dirty="0"/>
              <a:t>V</a:t>
            </a:r>
            <a:endParaRPr lang="en-US" dirty="0"/>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E</a:t>
            </a:r>
            <a:r>
              <a:rPr lang="en-US" baseline="-25000" dirty="0"/>
              <a:t>V</a:t>
            </a:r>
            <a:r>
              <a:rPr lang="en-US" dirty="0"/>
              <a:t> &gt; E</a:t>
            </a:r>
            <a:r>
              <a:rPr lang="en-US" baseline="-25000" dirty="0"/>
              <a:t>G</a:t>
            </a:r>
            <a:r>
              <a:rPr lang="en-US" dirty="0"/>
              <a:t> &gt; E</a:t>
            </a:r>
            <a:r>
              <a:rPr lang="en-US" baseline="-25000" dirty="0"/>
              <a:t>T</a:t>
            </a:r>
            <a:r>
              <a:rPr lang="en-US" dirty="0"/>
              <a:t> &gt; E</a:t>
            </a:r>
            <a:r>
              <a:rPr lang="en-US" baseline="-25000" dirty="0"/>
              <a:t>S</a:t>
            </a:r>
          </a:p>
          <a:p>
            <a:pPr marL="396867" marR="36867" indent="-360000" defTabSz="419100">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dirty="0"/>
              <a:t>E</a:t>
            </a:r>
            <a:r>
              <a:rPr lang="en-US" baseline="-25000" dirty="0"/>
              <a:t>V</a:t>
            </a:r>
            <a:r>
              <a:rPr lang="en-US" dirty="0"/>
              <a:t> = E</a:t>
            </a:r>
            <a:r>
              <a:rPr lang="en-US" baseline="-25000" dirty="0"/>
              <a:t>G</a:t>
            </a:r>
            <a:r>
              <a:rPr lang="en-US" dirty="0"/>
              <a:t> = E</a:t>
            </a:r>
            <a:r>
              <a:rPr lang="en-US" baseline="-25000" dirty="0"/>
              <a:t>T</a:t>
            </a:r>
            <a:r>
              <a:rPr lang="en-US" dirty="0"/>
              <a:t> = E</a:t>
            </a:r>
            <a:r>
              <a:rPr lang="en-US" baseline="-25000" dirty="0"/>
              <a:t>S</a:t>
            </a:r>
            <a:endParaRPr baseline="-25000" dirty="0"/>
          </a:p>
        </p:txBody>
      </p:sp>
    </p:spTree>
    <p:extLst>
      <p:ext uri="{BB962C8B-B14F-4D97-AF65-F5344CB8AC3E}">
        <p14:creationId xmlns:p14="http://schemas.microsoft.com/office/powerpoint/2010/main" val="951278767"/>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unused</a:t>
            </a:r>
            <a:br>
              <a:rPr lang="en-US" dirty="0"/>
            </a:br>
            <a:endParaRPr lang="en-US" dirty="0"/>
          </a:p>
        </p:txBody>
      </p:sp>
      <p:sp>
        <p:nvSpPr>
          <p:cNvPr id="3" name="Text Placeholder 2"/>
          <p:cNvSpPr>
            <a:spLocks noGrp="1"/>
          </p:cNvSpPr>
          <p:nvPr>
            <p:ph type="body"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uk-UA" smtClean="0"/>
              <a:t>50</a:t>
            </a:fld>
            <a:endParaRPr lang="uk-UA"/>
          </a:p>
        </p:txBody>
      </p:sp>
    </p:spTree>
    <p:extLst>
      <p:ext uri="{BB962C8B-B14F-4D97-AF65-F5344CB8AC3E}">
        <p14:creationId xmlns:p14="http://schemas.microsoft.com/office/powerpoint/2010/main" val="13374657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8921041" y="6650618"/>
            <a:ext cx="241437" cy="2286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51</a:t>
            </a:fld>
            <a:endParaRPr/>
          </a:p>
        </p:txBody>
      </p:sp>
      <p:sp>
        <p:nvSpPr>
          <p:cNvPr id="50" name="Shape 50"/>
          <p:cNvSpPr>
            <a:spLocks noGrp="1"/>
          </p:cNvSpPr>
          <p:nvPr>
            <p:ph type="subTitle" idx="1"/>
          </p:nvPr>
        </p:nvSpPr>
        <p:spPr>
          <a:xfrm>
            <a:off x="457200" y="1273216"/>
            <a:ext cx="8229600" cy="5600701"/>
          </a:xfrm>
          <a:prstGeom prst="rect">
            <a:avLst/>
          </a:prstGeom>
        </p:spPr>
        <p:txBody>
          <a:bodyPr lIns="127000" tIns="127000" rIns="127000" bIns="127000"/>
          <a:lstStyle/>
          <a:p>
            <a:pPr marL="0" indent="180000" defTabSz="457200">
              <a:lnSpc>
                <a:spcPct val="100000"/>
              </a:lnSpc>
              <a:spcBef>
                <a:spcPts val="0"/>
              </a:spcBef>
              <a:defRPr sz="1200">
                <a:uFillTx/>
                <a:latin typeface="Helvetica"/>
                <a:ea typeface="Helvetica"/>
                <a:cs typeface="Helvetica"/>
                <a:sym typeface="Helvetica"/>
              </a:defRPr>
            </a:pPr>
            <a:r>
              <a:rPr sz="1800">
                <a:latin typeface="Calibri"/>
                <a:ea typeface="Calibri"/>
                <a:cs typeface="Calibri"/>
                <a:sym typeface="Calibri"/>
              </a:rPr>
              <a:t>I am confused about question 3. Why do we need to average over the total surface area of the Earth to do this question?? The numbers given are already the averages.</a:t>
            </a:r>
          </a:p>
          <a:p>
            <a:pPr marL="0" indent="180000" defTabSz="457200">
              <a:lnSpc>
                <a:spcPct val="100000"/>
              </a:lnSpc>
              <a:spcBef>
                <a:spcPts val="0"/>
              </a:spcBef>
              <a:buClrTx/>
              <a:buFontTx/>
              <a:defRPr sz="1200">
                <a:uFillTx/>
                <a:latin typeface="Helvetica"/>
                <a:ea typeface="Helvetica"/>
                <a:cs typeface="Helvetica"/>
                <a:sym typeface="Helvetica"/>
              </a:defRPr>
            </a:pPr>
            <a:r>
              <a:rPr sz="1800">
                <a:latin typeface="Calibri"/>
                <a:ea typeface="Calibri"/>
                <a:cs typeface="Calibri"/>
                <a:sym typeface="Calibri"/>
              </a:rPr>
              <a:t>How is the radius from the sun a determining factor in the solar constant?</a:t>
            </a:r>
          </a:p>
          <a:p>
            <a:pPr marL="0" indent="180000" defTabSz="457200">
              <a:lnSpc>
                <a:spcPct val="100000"/>
              </a:lnSpc>
              <a:spcBef>
                <a:spcPts val="0"/>
              </a:spcBef>
              <a:buClrTx/>
              <a:buFontTx/>
              <a:defRPr sz="1200">
                <a:uFillTx/>
                <a:latin typeface="Helvetica"/>
                <a:ea typeface="Helvetica"/>
                <a:cs typeface="Helvetica"/>
                <a:sym typeface="Helvetica"/>
              </a:defRPr>
            </a:pPr>
            <a:r>
              <a:rPr sz="1800">
                <a:latin typeface="Calibri"/>
                <a:ea typeface="Calibri"/>
                <a:cs typeface="Calibri"/>
                <a:sym typeface="Calibri"/>
              </a:rPr>
              <a:t>Can you go over the calculations in more detail during class? </a:t>
            </a:r>
            <a:r>
              <a:rPr sz="1800">
                <a:solidFill>
                  <a:srgbClr val="E32400"/>
                </a:solidFill>
                <a:latin typeface="Calibri"/>
                <a:ea typeface="Calibri"/>
                <a:cs typeface="Calibri"/>
                <a:sym typeface="Calibri"/>
              </a:rPr>
              <a:t>We can do that</a:t>
            </a:r>
            <a:endParaRPr sz="1800">
              <a:latin typeface="Calibri"/>
              <a:ea typeface="Calibri"/>
              <a:cs typeface="Calibri"/>
              <a:sym typeface="Calibri"/>
            </a:endParaRPr>
          </a:p>
          <a:p>
            <a:pPr marL="0" indent="180000" defTabSz="457200">
              <a:lnSpc>
                <a:spcPct val="100000"/>
              </a:lnSpc>
              <a:spcBef>
                <a:spcPts val="0"/>
              </a:spcBef>
              <a:buClrTx/>
              <a:buFontTx/>
              <a:defRPr sz="1200">
                <a:uFillTx/>
                <a:latin typeface="Helvetica"/>
                <a:ea typeface="Helvetica"/>
                <a:cs typeface="Helvetica"/>
                <a:sym typeface="Helvetica"/>
              </a:defRPr>
            </a:pPr>
            <a:endParaRPr sz="1800">
              <a:latin typeface="Calibri"/>
              <a:ea typeface="Calibri"/>
              <a:cs typeface="Calibri"/>
              <a:sym typeface="Calibri"/>
            </a:endParaRPr>
          </a:p>
          <a:p>
            <a:pPr marL="0" indent="180000" defTabSz="457200">
              <a:lnSpc>
                <a:spcPct val="100000"/>
              </a:lnSpc>
              <a:spcBef>
                <a:spcPts val="0"/>
              </a:spcBef>
              <a:buClrTx/>
              <a:buFontTx/>
              <a:defRPr sz="1200">
                <a:uFillTx/>
                <a:latin typeface="Helvetica"/>
                <a:ea typeface="Helvetica"/>
                <a:cs typeface="Helvetica"/>
                <a:sym typeface="Helvetica"/>
              </a:defRPr>
            </a:pPr>
            <a:r>
              <a:rPr sz="1800">
                <a:latin typeface="Calibri"/>
                <a:ea typeface="Calibri"/>
                <a:cs typeface="Calibri"/>
                <a:sym typeface="Calibri"/>
              </a:rPr>
              <a:t>Why is it ok to assume that the earth's albedo is 0.3, when the surface areas of the different parts of Earth are so different (i.e. ALL desert, ALL snow, some land, some snow etc...)?   </a:t>
            </a:r>
            <a:r>
              <a:rPr sz="1800">
                <a:solidFill>
                  <a:srgbClr val="E32400"/>
                </a:solidFill>
                <a:latin typeface="Calibri"/>
                <a:ea typeface="Calibri"/>
                <a:cs typeface="Calibri"/>
                <a:sym typeface="Calibri"/>
              </a:rPr>
              <a:t>Averaging - it’s a model</a:t>
            </a:r>
            <a:endParaRPr sz="1800">
              <a:latin typeface="Calibri"/>
              <a:ea typeface="Calibri"/>
              <a:cs typeface="Calibri"/>
              <a:sym typeface="Calibri"/>
            </a:endParaRPr>
          </a:p>
          <a:p>
            <a:pPr marL="0" indent="180000" defTabSz="457200">
              <a:lnSpc>
                <a:spcPct val="100000"/>
              </a:lnSpc>
              <a:spcBef>
                <a:spcPts val="0"/>
              </a:spcBef>
              <a:buClrTx/>
              <a:buFontTx/>
              <a:defRPr sz="1200">
                <a:uFillTx/>
                <a:latin typeface="Helvetica"/>
                <a:ea typeface="Helvetica"/>
                <a:cs typeface="Helvetica"/>
                <a:sym typeface="Helvetica"/>
              </a:defRPr>
            </a:pPr>
            <a:r>
              <a:rPr sz="1800">
                <a:latin typeface="Calibri"/>
                <a:ea typeface="Calibri"/>
                <a:cs typeface="Calibri"/>
                <a:sym typeface="Calibri"/>
              </a:rPr>
              <a:t>If we were to approximate the average albedo of each of the hemispheres of the Earth, would we get significantly similar quantities?  </a:t>
            </a:r>
            <a:r>
              <a:rPr sz="1800">
                <a:solidFill>
                  <a:srgbClr val="E32400"/>
                </a:solidFill>
                <a:latin typeface="Calibri"/>
                <a:ea typeface="Calibri"/>
                <a:cs typeface="Calibri"/>
                <a:sym typeface="Calibri"/>
              </a:rPr>
              <a:t>Let’s come back to this</a:t>
            </a:r>
            <a:endParaRPr sz="1800">
              <a:latin typeface="Calibri"/>
              <a:ea typeface="Calibri"/>
              <a:cs typeface="Calibri"/>
              <a:sym typeface="Calibri"/>
            </a:endParaRPr>
          </a:p>
          <a:p>
            <a:pPr marL="180000" indent="-180000" defTabSz="457200">
              <a:lnSpc>
                <a:spcPct val="100000"/>
              </a:lnSpc>
              <a:spcBef>
                <a:spcPts val="0"/>
              </a:spcBef>
              <a:buClrTx/>
              <a:buSzPct val="125000"/>
              <a:buFontTx/>
              <a:buChar char="•"/>
              <a:defRPr sz="1200">
                <a:uFillTx/>
                <a:latin typeface="Helvetica"/>
                <a:ea typeface="Helvetica"/>
                <a:cs typeface="Helvetica"/>
                <a:sym typeface="Helvetica"/>
              </a:defRPr>
            </a:pPr>
            <a:endParaRPr sz="1800">
              <a:latin typeface="Calibri"/>
              <a:ea typeface="Calibri"/>
              <a:cs typeface="Calibri"/>
              <a:sym typeface="Calibri"/>
            </a:endParaRPr>
          </a:p>
          <a:p>
            <a:pPr marL="270000" indent="-270000" defTabSz="457200">
              <a:lnSpc>
                <a:spcPct val="100000"/>
              </a:lnSpc>
              <a:spcBef>
                <a:spcPts val="0"/>
              </a:spcBef>
              <a:buClrTx/>
              <a:buSzPct val="125000"/>
              <a:buFontTx/>
              <a:buChar char="•"/>
              <a:defRPr sz="1200">
                <a:uFillTx/>
                <a:latin typeface="Helvetica"/>
                <a:ea typeface="Helvetica"/>
                <a:cs typeface="Helvetica"/>
                <a:sym typeface="Helvetica"/>
              </a:defRPr>
            </a:pPr>
            <a:r>
              <a:rPr sz="1800">
                <a:latin typeface="Calibri"/>
                <a:ea typeface="Calibri"/>
                <a:cs typeface="Calibri"/>
                <a:sym typeface="Calibri"/>
              </a:rPr>
              <a:t>As well, why are power and energy used interchangeably in climate calculations? Which symbols do I use?  </a:t>
            </a:r>
            <a:r>
              <a:rPr sz="1800">
                <a:solidFill>
                  <a:srgbClr val="E32400"/>
                </a:solidFill>
                <a:latin typeface="Calibri"/>
                <a:ea typeface="Calibri"/>
                <a:cs typeface="Calibri"/>
                <a:sym typeface="Calibri"/>
              </a:rPr>
              <a:t>Context matters - be flexible - check units</a:t>
            </a:r>
            <a:endParaRPr sz="1800">
              <a:latin typeface="Calibri"/>
              <a:ea typeface="Calibri"/>
              <a:cs typeface="Calibri"/>
              <a:sym typeface="Calibri"/>
            </a:endParaRPr>
          </a:p>
          <a:p>
            <a:pPr marL="0" indent="180000" defTabSz="457200">
              <a:lnSpc>
                <a:spcPct val="100000"/>
              </a:lnSpc>
              <a:spcBef>
                <a:spcPts val="0"/>
              </a:spcBef>
              <a:buClrTx/>
              <a:buFontTx/>
              <a:defRPr sz="1200">
                <a:uFillTx/>
                <a:latin typeface="Helvetica"/>
                <a:ea typeface="Helvetica"/>
                <a:cs typeface="Helvetica"/>
                <a:sym typeface="Helvetica"/>
              </a:defRPr>
            </a:pPr>
            <a:endParaRPr sz="1800">
              <a:latin typeface="Calibri"/>
              <a:ea typeface="Calibri"/>
              <a:cs typeface="Calibri"/>
              <a:sym typeface="Calibri"/>
            </a:endParaRPr>
          </a:p>
          <a:p>
            <a:pPr marL="0" indent="180000" defTabSz="457200">
              <a:lnSpc>
                <a:spcPct val="100000"/>
              </a:lnSpc>
              <a:spcBef>
                <a:spcPts val="0"/>
              </a:spcBef>
              <a:buClrTx/>
              <a:buFontTx/>
              <a:defRPr sz="1200">
                <a:uFillTx/>
                <a:latin typeface="Helvetica"/>
                <a:ea typeface="Helvetica"/>
                <a:cs typeface="Helvetica"/>
                <a:sym typeface="Helvetica"/>
              </a:defRPr>
            </a:pPr>
            <a:r>
              <a:rPr sz="1800">
                <a:latin typeface="Calibri"/>
                <a:ea typeface="Calibri"/>
                <a:cs typeface="Calibri"/>
                <a:sym typeface="Calibri"/>
              </a:rPr>
              <a:t>Question 4 was difficult, I had difficulty understanding what the question was asking and how to approach it.  </a:t>
            </a:r>
            <a:r>
              <a:rPr sz="1800">
                <a:solidFill>
                  <a:srgbClr val="E32400"/>
                </a:solidFill>
                <a:latin typeface="Calibri"/>
                <a:ea typeface="Calibri"/>
                <a:cs typeface="Calibri"/>
                <a:sym typeface="Calibri"/>
              </a:rPr>
              <a:t>Do it at the end of class, IF we have time</a:t>
            </a:r>
            <a:endParaRPr sz="1800">
              <a:latin typeface="Calibri"/>
              <a:ea typeface="Calibri"/>
              <a:cs typeface="Calibri"/>
              <a:sym typeface="Calibri"/>
            </a:endParaRPr>
          </a:p>
          <a:p>
            <a:pPr marL="0" indent="180000" defTabSz="457200">
              <a:lnSpc>
                <a:spcPct val="100000"/>
              </a:lnSpc>
              <a:spcBef>
                <a:spcPts val="0"/>
              </a:spcBef>
              <a:buClrTx/>
              <a:buFontTx/>
              <a:defRPr sz="1200">
                <a:uFillTx/>
                <a:latin typeface="Helvetica"/>
                <a:ea typeface="Helvetica"/>
                <a:cs typeface="Helvetica"/>
                <a:sym typeface="Helvetica"/>
              </a:defRPr>
            </a:pPr>
            <a:endParaRPr sz="1800">
              <a:latin typeface="Calibri"/>
              <a:ea typeface="Calibri"/>
              <a:cs typeface="Calibri"/>
              <a:sym typeface="Calibri"/>
            </a:endParaRPr>
          </a:p>
          <a:p>
            <a:pPr marL="0" indent="180000" defTabSz="457200">
              <a:lnSpc>
                <a:spcPct val="100000"/>
              </a:lnSpc>
              <a:spcBef>
                <a:spcPts val="0"/>
              </a:spcBef>
              <a:buClrTx/>
              <a:buFontTx/>
              <a:defRPr sz="1200">
                <a:uFillTx/>
                <a:latin typeface="Helvetica"/>
                <a:ea typeface="Helvetica"/>
                <a:cs typeface="Helvetica"/>
                <a:sym typeface="Helvetica"/>
              </a:defRPr>
            </a:pPr>
            <a:r>
              <a:rPr sz="1800">
                <a:latin typeface="Calibri"/>
                <a:ea typeface="Calibri"/>
                <a:cs typeface="Calibri"/>
                <a:sym typeface="Calibri"/>
              </a:rPr>
              <a:t>How was Stefan Boltzmann inspired to study this? </a:t>
            </a:r>
          </a:p>
          <a:p>
            <a:pPr lvl="1" defTabSz="457200">
              <a:lnSpc>
                <a:spcPct val="100000"/>
              </a:lnSpc>
              <a:buClrTx/>
              <a:buFontTx/>
              <a:defRPr sz="1200">
                <a:uFillTx/>
                <a:latin typeface="Helvetica"/>
                <a:ea typeface="Helvetica"/>
                <a:cs typeface="Helvetica"/>
                <a:sym typeface="Helvetica"/>
              </a:defRPr>
            </a:pPr>
            <a:r>
              <a:rPr sz="1800">
                <a:solidFill>
                  <a:srgbClr val="E32400"/>
                </a:solidFill>
                <a:latin typeface="Calibri"/>
                <a:ea typeface="Calibri"/>
                <a:cs typeface="Calibri"/>
                <a:sym typeface="Calibri"/>
              </a:rPr>
              <a:t>Josef </a:t>
            </a:r>
            <a:r>
              <a:rPr sz="1800" i="1">
                <a:solidFill>
                  <a:srgbClr val="E32400"/>
                </a:solidFill>
                <a:latin typeface="Calibri"/>
                <a:ea typeface="Calibri"/>
                <a:cs typeface="Calibri"/>
                <a:sym typeface="Calibri"/>
              </a:rPr>
              <a:t>Stefan</a:t>
            </a:r>
            <a:r>
              <a:rPr sz="1800">
                <a:solidFill>
                  <a:srgbClr val="E32400"/>
                </a:solidFill>
                <a:latin typeface="Calibri"/>
                <a:ea typeface="Calibri"/>
                <a:cs typeface="Calibri"/>
                <a:sym typeface="Calibri"/>
              </a:rPr>
              <a:t>  and  Ludwig </a:t>
            </a:r>
            <a:r>
              <a:rPr sz="1800" i="1">
                <a:solidFill>
                  <a:srgbClr val="E32400"/>
                </a:solidFill>
                <a:latin typeface="Calibri"/>
                <a:ea typeface="Calibri"/>
                <a:cs typeface="Calibri"/>
                <a:sym typeface="Calibri"/>
              </a:rPr>
              <a:t>Boltzman</a:t>
            </a:r>
          </a:p>
        </p:txBody>
      </p:sp>
      <p:sp>
        <p:nvSpPr>
          <p:cNvPr id="51" name="Shape 51"/>
          <p:cNvSpPr>
            <a:spLocks noGrp="1"/>
          </p:cNvSpPr>
          <p:nvPr>
            <p:ph type="ctrTitle"/>
          </p:nvPr>
        </p:nvSpPr>
        <p:spPr>
          <a:xfrm>
            <a:off x="444500" y="63500"/>
            <a:ext cx="7277100" cy="1181100"/>
          </a:xfrm>
          <a:prstGeom prst="rect">
            <a:avLst/>
          </a:prstGeom>
        </p:spPr>
        <p:txBody>
          <a:bodyPr/>
          <a:lstStyle/>
          <a:p>
            <a:r>
              <a:t>Day 4 PreClass Quiz Feedback</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 name="Shape 454"/>
          <p:cNvSpPr>
            <a:spLocks noGrp="1"/>
          </p:cNvSpPr>
          <p:nvPr>
            <p:ph type="title"/>
          </p:nvPr>
        </p:nvSpPr>
        <p:spPr>
          <a:xfrm>
            <a:off x="457200" y="230518"/>
            <a:ext cx="8229600" cy="1066801"/>
          </a:xfrm>
          <a:prstGeom prst="rect">
            <a:avLst/>
          </a:prstGeom>
        </p:spPr>
        <p:txBody>
          <a:bodyPr/>
          <a:lstStyle/>
          <a:p>
            <a:r>
              <a:t>The Planck Feedback (I)</a:t>
            </a:r>
          </a:p>
        </p:txBody>
      </p:sp>
      <p:sp>
        <p:nvSpPr>
          <p:cNvPr id="455" name="Shape 455"/>
          <p:cNvSpPr/>
          <p:nvPr/>
        </p:nvSpPr>
        <p:spPr>
          <a:xfrm>
            <a:off x="457200" y="1574799"/>
            <a:ext cx="8483600" cy="85611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93000"/>
              </a:lnSpc>
              <a:spcBef>
                <a:spcPts val="1000"/>
              </a:spcBef>
              <a:buClr>
                <a:srgbClr val="FFFFFF"/>
              </a:buClr>
              <a:defRPr sz="2300">
                <a:uFill>
                  <a:solidFill>
                    <a:srgbClr val="000000"/>
                  </a:solidFill>
                </a:uFill>
                <a:latin typeface="+mn-lt"/>
                <a:ea typeface="+mn-ea"/>
                <a:cs typeface="+mn-cs"/>
                <a:sym typeface="Arial"/>
              </a:defRPr>
            </a:pPr>
            <a:r>
              <a:rPr>
                <a:uFill>
                  <a:solidFill>
                    <a:srgbClr val="FFFFFF"/>
                  </a:solidFill>
                </a:uFill>
              </a:rPr>
              <a:t>FIRST:  No sun </a:t>
            </a:r>
            <a:r>
              <a:rPr>
                <a:uFill>
                  <a:solidFill>
                    <a:srgbClr val="0433FF"/>
                  </a:solidFill>
                </a:uFill>
                <a:latin typeface="Wingdings"/>
                <a:ea typeface="Wingdings"/>
                <a:cs typeface="Wingdings"/>
                <a:sym typeface="Wingdings"/>
              </a:rPr>
              <a:t></a:t>
            </a:r>
            <a:r>
              <a:rPr>
                <a:uFill>
                  <a:solidFill>
                    <a:srgbClr val="FFFFFF"/>
                  </a:solidFill>
                </a:uFill>
              </a:rPr>
              <a:t> Earth emits 0.06 W/m</a:t>
            </a:r>
            <a:r>
              <a:rPr baseline="28869">
                <a:uFill>
                  <a:solidFill>
                    <a:srgbClr val="FFFFFF"/>
                  </a:solidFill>
                </a:uFill>
              </a:rPr>
              <a:t>2</a:t>
            </a:r>
            <a:r>
              <a:rPr>
                <a:uFill>
                  <a:solidFill>
                    <a:srgbClr val="FFFFFF"/>
                  </a:solidFill>
                </a:uFill>
              </a:rPr>
              <a:t> (geothermal source)</a:t>
            </a:r>
          </a:p>
          <a:p>
            <a:pPr marL="36867" marR="36867" defTabSz="419100">
              <a:lnSpc>
                <a:spcPct val="93000"/>
              </a:lnSpc>
              <a:spcBef>
                <a:spcPts val="1000"/>
              </a:spcBef>
              <a:buClr>
                <a:srgbClr val="FFFFFF"/>
              </a:buClr>
              <a:defRPr sz="2300">
                <a:uFill>
                  <a:solidFill>
                    <a:srgbClr val="000000"/>
                  </a:solidFill>
                </a:uFill>
                <a:latin typeface="+mn-lt"/>
                <a:ea typeface="+mn-ea"/>
                <a:cs typeface="+mn-cs"/>
                <a:sym typeface="Arial"/>
              </a:defRPr>
            </a:pPr>
            <a:r>
              <a:rPr>
                <a:uFill>
                  <a:solidFill>
                    <a:srgbClr val="FFFFFF"/>
                  </a:solidFill>
                </a:uFill>
              </a:rPr>
              <a:t>Recall: </a:t>
            </a:r>
            <a:r>
              <a:rPr i="1">
                <a:uFill>
                  <a:solidFill>
                    <a:srgbClr val="FFFFFF"/>
                  </a:solidFill>
                </a:uFill>
              </a:rPr>
              <a:t>σ = </a:t>
            </a:r>
            <a:r>
              <a:rPr>
                <a:uFill>
                  <a:solidFill>
                    <a:srgbClr val="FFFFFF"/>
                  </a:solidFill>
                </a:uFill>
              </a:rPr>
              <a:t>5.67 x 10</a:t>
            </a:r>
            <a:r>
              <a:rPr baseline="31999">
                <a:uFill>
                  <a:solidFill>
                    <a:srgbClr val="FFFFFF"/>
                  </a:solidFill>
                </a:uFill>
              </a:rPr>
              <a:t>-8</a:t>
            </a:r>
            <a:r>
              <a:rPr>
                <a:uFill>
                  <a:solidFill>
                    <a:srgbClr val="FFFFFF"/>
                  </a:solidFill>
                </a:uFill>
              </a:rPr>
              <a:t> W/m</a:t>
            </a:r>
            <a:r>
              <a:rPr baseline="31999">
                <a:uFill>
                  <a:solidFill>
                    <a:srgbClr val="FFFFFF"/>
                  </a:solidFill>
                </a:uFill>
              </a:rPr>
              <a:t>2</a:t>
            </a:r>
            <a:r>
              <a:rPr>
                <a:uFill>
                  <a:solidFill>
                    <a:srgbClr val="FFFFFF"/>
                  </a:solidFill>
                </a:uFill>
              </a:rPr>
              <a:t>/K.  Assume ε = 1.  No atmosphere.</a:t>
            </a:r>
          </a:p>
        </p:txBody>
      </p:sp>
      <p:sp>
        <p:nvSpPr>
          <p:cNvPr id="456" name="Shape 456"/>
          <p:cNvSpPr/>
          <p:nvPr/>
        </p:nvSpPr>
        <p:spPr>
          <a:xfrm>
            <a:off x="329439" y="2894795"/>
            <a:ext cx="8483601" cy="558801"/>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4180FF"/>
              </a:buClr>
              <a:defRPr sz="3400">
                <a:solidFill>
                  <a:srgbClr val="DA1F00"/>
                </a:solidFill>
                <a:uFill>
                  <a:solidFill>
                    <a:srgbClr val="4180FF"/>
                  </a:solidFill>
                </a:uFill>
                <a:latin typeface="+mn-lt"/>
                <a:ea typeface="+mn-ea"/>
                <a:cs typeface="+mn-cs"/>
                <a:sym typeface="Arial"/>
              </a:defRPr>
            </a:lvl1pPr>
          </a:lstStyle>
          <a:p>
            <a:pPr>
              <a:defRPr sz="1400">
                <a:uFill>
                  <a:solidFill>
                    <a:srgbClr val="000000"/>
                  </a:solidFill>
                </a:uFill>
              </a:defRPr>
            </a:pPr>
            <a:r>
              <a:rPr sz="3400">
                <a:uFill>
                  <a:solidFill>
                    <a:srgbClr val="4180FF"/>
                  </a:solidFill>
                </a:uFill>
              </a:rPr>
              <a:t>CLICKER:  What is Earth’s temperature? </a:t>
            </a:r>
          </a:p>
        </p:txBody>
      </p:sp>
      <p:sp>
        <p:nvSpPr>
          <p:cNvPr id="457" name="Shape 457"/>
          <p:cNvSpPr/>
          <p:nvPr/>
        </p:nvSpPr>
        <p:spPr>
          <a:xfrm>
            <a:off x="5892800" y="4102100"/>
            <a:ext cx="2623154" cy="1930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L="36867" marR="36867" defTabSz="419100">
              <a:lnSpc>
                <a:spcPct val="93000"/>
              </a:lnSpc>
              <a:spcBef>
                <a:spcPts val="900"/>
              </a:spcBef>
              <a:defRPr sz="2600">
                <a:uFill>
                  <a:solidFill>
                    <a:srgbClr val="000000"/>
                  </a:solidFill>
                </a:uFill>
                <a:latin typeface="+mn-lt"/>
                <a:ea typeface="+mn-ea"/>
                <a:cs typeface="+mn-cs"/>
                <a:sym typeface="Arial"/>
              </a:defRPr>
            </a:pPr>
            <a:r>
              <a:t>A.   About 6 K</a:t>
            </a:r>
          </a:p>
          <a:p>
            <a:pPr marL="36867" marR="36867" defTabSz="419100">
              <a:lnSpc>
                <a:spcPct val="93000"/>
              </a:lnSpc>
              <a:spcBef>
                <a:spcPts val="900"/>
              </a:spcBef>
              <a:defRPr sz="2600">
                <a:uFill>
                  <a:solidFill>
                    <a:srgbClr val="000000"/>
                  </a:solidFill>
                </a:uFill>
                <a:latin typeface="+mn-lt"/>
                <a:ea typeface="+mn-ea"/>
                <a:cs typeface="+mn-cs"/>
                <a:sym typeface="Arial"/>
              </a:defRPr>
            </a:pPr>
            <a:r>
              <a:t>B.   About 32 K</a:t>
            </a:r>
          </a:p>
          <a:p>
            <a:pPr marL="36867" marR="36867" defTabSz="419100">
              <a:lnSpc>
                <a:spcPct val="93000"/>
              </a:lnSpc>
              <a:spcBef>
                <a:spcPts val="900"/>
              </a:spcBef>
              <a:defRPr sz="2600">
                <a:uFill>
                  <a:solidFill>
                    <a:srgbClr val="000000"/>
                  </a:solidFill>
                </a:uFill>
                <a:latin typeface="+mn-lt"/>
                <a:ea typeface="+mn-ea"/>
                <a:cs typeface="+mn-cs"/>
                <a:sym typeface="Arial"/>
              </a:defRPr>
            </a:pPr>
            <a:r>
              <a:t>C.   About 112 K</a:t>
            </a:r>
          </a:p>
          <a:p>
            <a:pPr marL="36867" marR="36867" defTabSz="419100">
              <a:lnSpc>
                <a:spcPct val="93000"/>
              </a:lnSpc>
              <a:spcBef>
                <a:spcPts val="900"/>
              </a:spcBef>
              <a:defRPr sz="2600">
                <a:uFill>
                  <a:solidFill>
                    <a:srgbClr val="000000"/>
                  </a:solidFill>
                </a:uFill>
                <a:latin typeface="+mn-lt"/>
                <a:ea typeface="+mn-ea"/>
                <a:cs typeface="+mn-cs"/>
                <a:sym typeface="Arial"/>
              </a:defRPr>
            </a:pPr>
            <a:r>
              <a:t>D.   About 273K</a:t>
            </a:r>
          </a:p>
        </p:txBody>
      </p:sp>
      <p:sp>
        <p:nvSpPr>
          <p:cNvPr id="2" name="Slide Number Placeholder 1"/>
          <p:cNvSpPr>
            <a:spLocks noGrp="1"/>
          </p:cNvSpPr>
          <p:nvPr>
            <p:ph type="sldNum" sz="quarter" idx="2"/>
          </p:nvPr>
        </p:nvSpPr>
        <p:spPr/>
        <p:txBody>
          <a:bodyPr/>
          <a:lstStyle/>
          <a:p>
            <a:fld id="{86CB4B4D-7CA3-9044-876B-883B54F8677D}" type="slidenum">
              <a:rPr lang="uk-UA" smtClean="0"/>
              <a:t>52</a:t>
            </a:fld>
            <a:endParaRPr lang="uk-UA"/>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 name="Shape 461"/>
          <p:cNvSpPr/>
          <p:nvPr/>
        </p:nvSpPr>
        <p:spPr>
          <a:xfrm>
            <a:off x="5466661" y="179746"/>
            <a:ext cx="3365501" cy="3025447"/>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p>
            <a:pPr marL="36867" marR="36867" defTabSz="419100">
              <a:lnSpc>
                <a:spcPct val="110000"/>
              </a:lnSpc>
              <a:spcBef>
                <a:spcPts val="800"/>
              </a:spcBef>
              <a:buClr>
                <a:srgbClr val="000000"/>
              </a:buClr>
              <a:defRPr sz="2600">
                <a:solidFill>
                  <a:srgbClr val="0042AA"/>
                </a:solidFill>
                <a:uFill>
                  <a:solidFill>
                    <a:srgbClr val="000000"/>
                  </a:solidFill>
                </a:uFill>
                <a:latin typeface="+mn-lt"/>
                <a:ea typeface="+mn-ea"/>
                <a:cs typeface="+mn-cs"/>
                <a:sym typeface="Arial"/>
              </a:defRPr>
            </a:pPr>
            <a:r>
              <a:t>NEXT:  Turn on Sun</a:t>
            </a:r>
          </a:p>
          <a:p>
            <a:pPr marL="36867" marR="36867" defTabSz="419100">
              <a:lnSpc>
                <a:spcPct val="110000"/>
              </a:lnSpc>
              <a:spcBef>
                <a:spcPts val="800"/>
              </a:spcBef>
              <a:buClr>
                <a:srgbClr val="000000"/>
              </a:buClr>
              <a:defRPr sz="2600">
                <a:uFill>
                  <a:solidFill>
                    <a:srgbClr val="000000"/>
                  </a:solidFill>
                </a:uFill>
                <a:latin typeface="+mn-lt"/>
                <a:ea typeface="+mn-ea"/>
                <a:cs typeface="+mn-cs"/>
                <a:sym typeface="Arial"/>
              </a:defRPr>
            </a:pPr>
            <a:r>
              <a:t>Suddenly, Earth receives 341 W/m</a:t>
            </a:r>
            <a:r>
              <a:rPr baseline="29230"/>
              <a:t>2</a:t>
            </a:r>
            <a:r>
              <a:t>. </a:t>
            </a:r>
          </a:p>
          <a:p>
            <a:pPr marL="36867" marR="36867" defTabSz="419100">
              <a:lnSpc>
                <a:spcPct val="110000"/>
              </a:lnSpc>
              <a:spcBef>
                <a:spcPts val="800"/>
              </a:spcBef>
              <a:buClr>
                <a:srgbClr val="000000"/>
              </a:buClr>
              <a:defRPr sz="2600">
                <a:uFill>
                  <a:solidFill>
                    <a:srgbClr val="000000"/>
                  </a:solidFill>
                </a:uFill>
                <a:latin typeface="+mn-lt"/>
                <a:ea typeface="+mn-ea"/>
                <a:cs typeface="+mn-cs"/>
                <a:sym typeface="Arial"/>
              </a:defRPr>
            </a:pPr>
            <a:r>
              <a:t>Albedo = 0.3 </a:t>
            </a:r>
          </a:p>
          <a:p>
            <a:pPr marL="36867" marR="36867" defTabSz="419100">
              <a:lnSpc>
                <a:spcPct val="110000"/>
              </a:lnSpc>
              <a:spcBef>
                <a:spcPts val="800"/>
              </a:spcBef>
              <a:buClr>
                <a:srgbClr val="000000"/>
              </a:buClr>
              <a:defRPr sz="2600" b="1">
                <a:uFill>
                  <a:solidFill>
                    <a:srgbClr val="000000"/>
                  </a:solidFill>
                </a:uFill>
                <a:latin typeface="+mn-lt"/>
                <a:ea typeface="+mn-ea"/>
                <a:cs typeface="+mn-cs"/>
                <a:sym typeface="Arial"/>
              </a:defRPr>
            </a:pPr>
            <a:r>
              <a:t>No atmosphere </a:t>
            </a:r>
          </a:p>
          <a:p>
            <a:pPr marL="36867" marR="36867" defTabSz="419100">
              <a:lnSpc>
                <a:spcPct val="110000"/>
              </a:lnSpc>
              <a:spcBef>
                <a:spcPts val="800"/>
              </a:spcBef>
              <a:buClr>
                <a:srgbClr val="000000"/>
              </a:buClr>
              <a:defRPr sz="2600">
                <a:uFill>
                  <a:solidFill>
                    <a:srgbClr val="000000"/>
                  </a:solidFill>
                </a:uFill>
                <a:latin typeface="+mn-lt"/>
                <a:ea typeface="+mn-ea"/>
                <a:cs typeface="+mn-cs"/>
                <a:sym typeface="Arial"/>
              </a:defRPr>
            </a:pPr>
            <a:r>
              <a:t>Assume ε = 1  </a:t>
            </a:r>
          </a:p>
        </p:txBody>
      </p:sp>
      <p:sp>
        <p:nvSpPr>
          <p:cNvPr id="462" name="Shape 462"/>
          <p:cNvSpPr/>
          <p:nvPr/>
        </p:nvSpPr>
        <p:spPr>
          <a:xfrm>
            <a:off x="225151" y="3764517"/>
            <a:ext cx="8483601" cy="532805"/>
          </a:xfrm>
          <a:prstGeom prst="rect">
            <a:avLst/>
          </a:prstGeom>
          <a:ln w="12700"/>
          <a:extLst>
            <a:ext uri="{C572A759-6A51-4108-AA02-DFA0A04FC94B}">
              <ma14:wrappingTextBoxFlag xmlns:ma14="http://schemas.microsoft.com/office/mac/drawingml/2011/main" xmlns="" val="1"/>
            </a:ext>
          </a:extLst>
        </p:spPr>
        <p:txBody>
          <a:bodyPr lIns="38100" tIns="38100" rIns="38100" bIns="38100">
            <a:spAutoFit/>
          </a:bodyPr>
          <a:lstStyle>
            <a:lvl1pPr marL="36867" marR="36867" defTabSz="419100">
              <a:lnSpc>
                <a:spcPct val="93000"/>
              </a:lnSpc>
              <a:buClr>
                <a:srgbClr val="0433FF"/>
              </a:buClr>
              <a:defRPr sz="3200">
                <a:solidFill>
                  <a:srgbClr val="E32400"/>
                </a:solidFill>
                <a:uFill>
                  <a:solidFill>
                    <a:srgbClr val="0433FF"/>
                  </a:solidFill>
                </a:uFill>
                <a:latin typeface="+mn-lt"/>
                <a:ea typeface="+mn-ea"/>
                <a:cs typeface="+mn-cs"/>
                <a:sym typeface="Arial"/>
              </a:defRPr>
            </a:lvl1pPr>
          </a:lstStyle>
          <a:p>
            <a:pPr>
              <a:defRPr>
                <a:uFill>
                  <a:solidFill>
                    <a:srgbClr val="000000"/>
                  </a:solidFill>
                </a:uFill>
              </a:defRPr>
            </a:pPr>
            <a:r>
              <a:rPr>
                <a:uFill>
                  <a:solidFill>
                    <a:srgbClr val="0433FF"/>
                  </a:solidFill>
                </a:uFill>
              </a:rPr>
              <a:t>CLICKER:  What will happen? </a:t>
            </a:r>
          </a:p>
        </p:txBody>
      </p:sp>
      <p:sp>
        <p:nvSpPr>
          <p:cNvPr id="463" name="Shape 463"/>
          <p:cNvSpPr/>
          <p:nvPr/>
        </p:nvSpPr>
        <p:spPr>
          <a:xfrm>
            <a:off x="876300" y="4387659"/>
            <a:ext cx="7181304" cy="239129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p>
            <a:pPr marL="396867" marR="36867" indent="-360000" defTabSz="419100">
              <a:lnSpc>
                <a:spcPct val="93000"/>
              </a:lnSpc>
              <a:spcBef>
                <a:spcPts val="1100"/>
              </a:spcBef>
              <a:buSzPct val="100000"/>
              <a:buAutoNum type="alphaUcPeriod"/>
              <a:defRPr sz="2500">
                <a:uFill>
                  <a:solidFill>
                    <a:srgbClr val="000000"/>
                  </a:solidFill>
                </a:uFill>
                <a:latin typeface="+mn-lt"/>
                <a:ea typeface="+mn-ea"/>
                <a:cs typeface="+mn-cs"/>
                <a:sym typeface="Arial"/>
              </a:defRPr>
            </a:pPr>
            <a:r>
              <a:t>Earth will immediately become 278 K</a:t>
            </a:r>
          </a:p>
          <a:p>
            <a:pPr marL="396867" marR="36867" indent="-360000" defTabSz="419100">
              <a:lnSpc>
                <a:spcPct val="93000"/>
              </a:lnSpc>
              <a:spcBef>
                <a:spcPts val="1100"/>
              </a:spcBef>
              <a:buSzPct val="100000"/>
              <a:buAutoNum type="alphaUcPeriod"/>
              <a:defRPr sz="2500">
                <a:uFill>
                  <a:solidFill>
                    <a:srgbClr val="000000"/>
                  </a:solidFill>
                </a:uFill>
                <a:latin typeface="+mn-lt"/>
                <a:ea typeface="+mn-ea"/>
                <a:cs typeface="+mn-cs"/>
                <a:sym typeface="Arial"/>
              </a:defRPr>
            </a:pPr>
            <a:r>
              <a:t>Earth will warm, over time, to 278 K</a:t>
            </a:r>
          </a:p>
          <a:p>
            <a:pPr marL="396867" marR="36867" indent="-360000" defTabSz="419100">
              <a:lnSpc>
                <a:spcPct val="93000"/>
              </a:lnSpc>
              <a:spcBef>
                <a:spcPts val="1100"/>
              </a:spcBef>
              <a:buSzPct val="100000"/>
              <a:buAutoNum type="alphaUcPeriod"/>
              <a:defRPr sz="2500">
                <a:uFill>
                  <a:solidFill>
                    <a:srgbClr val="000000"/>
                  </a:solidFill>
                </a:uFill>
                <a:latin typeface="+mn-lt"/>
                <a:ea typeface="+mn-ea"/>
                <a:cs typeface="+mn-cs"/>
                <a:sym typeface="Arial"/>
              </a:defRPr>
            </a:pPr>
            <a:r>
              <a:t>Earth will immediately become 255 K</a:t>
            </a:r>
          </a:p>
          <a:p>
            <a:pPr marL="396867" marR="36867" indent="-360000" defTabSz="419100">
              <a:lnSpc>
                <a:spcPct val="93000"/>
              </a:lnSpc>
              <a:spcBef>
                <a:spcPts val="1100"/>
              </a:spcBef>
              <a:buSzPct val="100000"/>
              <a:buAutoNum type="alphaUcPeriod"/>
              <a:defRPr sz="2500">
                <a:uFill>
                  <a:solidFill>
                    <a:srgbClr val="000000"/>
                  </a:solidFill>
                </a:uFill>
                <a:latin typeface="+mn-lt"/>
                <a:ea typeface="+mn-ea"/>
                <a:cs typeface="+mn-cs"/>
                <a:sym typeface="Arial"/>
              </a:defRPr>
            </a:pPr>
            <a:r>
              <a:t>Earth will warm, over time, to 255K</a:t>
            </a:r>
          </a:p>
          <a:p>
            <a:pPr marL="396867" marR="36867" indent="-360000" defTabSz="419100">
              <a:lnSpc>
                <a:spcPct val="93000"/>
              </a:lnSpc>
              <a:spcBef>
                <a:spcPts val="1100"/>
              </a:spcBef>
              <a:buSzPct val="100000"/>
              <a:buAutoNum type="alphaUcPeriod"/>
              <a:defRPr sz="2500">
                <a:uFill>
                  <a:solidFill>
                    <a:srgbClr val="000000"/>
                  </a:solidFill>
                </a:uFill>
                <a:latin typeface="+mn-lt"/>
                <a:ea typeface="+mn-ea"/>
                <a:cs typeface="+mn-cs"/>
                <a:sym typeface="Arial"/>
              </a:defRPr>
            </a:pPr>
            <a:r>
              <a:t>Earth will warm up, but we can’t tell how much. </a:t>
            </a:r>
          </a:p>
        </p:txBody>
      </p:sp>
      <p:grpSp>
        <p:nvGrpSpPr>
          <p:cNvPr id="476" name="Group 476"/>
          <p:cNvGrpSpPr/>
          <p:nvPr/>
        </p:nvGrpSpPr>
        <p:grpSpPr>
          <a:xfrm>
            <a:off x="-78324" y="-572576"/>
            <a:ext cx="4810127" cy="3907088"/>
            <a:chOff x="0" y="0"/>
            <a:chExt cx="4810125" cy="3907087"/>
          </a:xfrm>
        </p:grpSpPr>
        <p:sp>
          <p:nvSpPr>
            <p:cNvPr id="464" name="Shape 464"/>
            <p:cNvSpPr/>
            <p:nvPr/>
          </p:nvSpPr>
          <p:spPr>
            <a:xfrm>
              <a:off x="2424036" y="1102841"/>
              <a:ext cx="1971962" cy="324384"/>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p>
              <a:pPr marL="36867" marR="36867" defTabSz="419100">
                <a:lnSpc>
                  <a:spcPct val="93000"/>
                </a:lnSpc>
                <a:spcBef>
                  <a:spcPts val="1000"/>
                </a:spcBef>
                <a:buClr>
                  <a:srgbClr val="FFFFFF"/>
                </a:buClr>
                <a:defRPr sz="100" baseline="0">
                  <a:uFill>
                    <a:solidFill>
                      <a:srgbClr val="000000"/>
                    </a:solidFill>
                  </a:uFill>
                  <a:latin typeface="+mn-lt"/>
                  <a:ea typeface="+mn-ea"/>
                  <a:cs typeface="+mn-cs"/>
                  <a:sym typeface="Arial"/>
                </a:defRPr>
              </a:pPr>
              <a:r>
                <a:rPr sz="1400" i="1" baseline="0">
                  <a:uFill>
                    <a:solidFill>
                      <a:srgbClr val="FFFFFF"/>
                    </a:solidFill>
                  </a:uFill>
                </a:rPr>
                <a:t>σ = </a:t>
              </a:r>
              <a:r>
                <a:rPr sz="1400" baseline="0">
                  <a:uFill>
                    <a:solidFill>
                      <a:srgbClr val="FFFFFF"/>
                    </a:solidFill>
                  </a:uFill>
                </a:rPr>
                <a:t>5.67 x 10</a:t>
              </a:r>
              <a:r>
                <a:rPr sz="1400" baseline="31999">
                  <a:uFill>
                    <a:solidFill>
                      <a:srgbClr val="FFFFFF"/>
                    </a:solidFill>
                  </a:uFill>
                </a:rPr>
                <a:t>-8</a:t>
              </a:r>
              <a:r>
                <a:rPr sz="1400" baseline="0">
                  <a:uFill>
                    <a:solidFill>
                      <a:srgbClr val="FFFFFF"/>
                    </a:solidFill>
                  </a:uFill>
                </a:rPr>
                <a:t> W/m</a:t>
              </a:r>
              <a:r>
                <a:rPr sz="1400" baseline="31999">
                  <a:uFill>
                    <a:solidFill>
                      <a:srgbClr val="FFFFFF"/>
                    </a:solidFill>
                  </a:uFill>
                </a:rPr>
                <a:t>2</a:t>
              </a:r>
              <a:r>
                <a:rPr sz="1400" baseline="0">
                  <a:uFill>
                    <a:solidFill>
                      <a:srgbClr val="FFFFFF"/>
                    </a:solidFill>
                  </a:uFill>
                </a:rPr>
                <a:t>/K</a:t>
              </a:r>
            </a:p>
          </p:txBody>
        </p:sp>
        <p:grpSp>
          <p:nvGrpSpPr>
            <p:cNvPr id="472" name="Group 472"/>
            <p:cNvGrpSpPr/>
            <p:nvPr/>
          </p:nvGrpSpPr>
          <p:grpSpPr>
            <a:xfrm>
              <a:off x="0" y="0"/>
              <a:ext cx="4810126" cy="3907088"/>
              <a:chOff x="0" y="0"/>
              <a:chExt cx="4810125" cy="3907087"/>
            </a:xfrm>
          </p:grpSpPr>
          <p:sp>
            <p:nvSpPr>
              <p:cNvPr id="465" name="Shape 465"/>
              <p:cNvSpPr/>
              <p:nvPr/>
            </p:nvSpPr>
            <p:spPr>
              <a:xfrm>
                <a:off x="969651" y="1184848"/>
                <a:ext cx="863999" cy="2260601"/>
              </a:xfrm>
              <a:custGeom>
                <a:avLst/>
                <a:gdLst/>
                <a:ahLst/>
                <a:cxnLst>
                  <a:cxn ang="0">
                    <a:pos x="wd2" y="hd2"/>
                  </a:cxn>
                  <a:cxn ang="5400000">
                    <a:pos x="wd2" y="hd2"/>
                  </a:cxn>
                  <a:cxn ang="10800000">
                    <a:pos x="wd2" y="hd2"/>
                  </a:cxn>
                  <a:cxn ang="16200000">
                    <a:pos x="wd2" y="hd2"/>
                  </a:cxn>
                </a:cxnLst>
                <a:rect l="0" t="0" r="r" b="b"/>
                <a:pathLst>
                  <a:path w="21600" h="21600" extrusionOk="0">
                    <a:moveTo>
                      <a:pt x="0" y="16865"/>
                    </a:moveTo>
                    <a:lnTo>
                      <a:pt x="5720" y="16865"/>
                    </a:lnTo>
                    <a:lnTo>
                      <a:pt x="5720" y="0"/>
                    </a:lnTo>
                    <a:lnTo>
                      <a:pt x="15880" y="0"/>
                    </a:lnTo>
                    <a:lnTo>
                      <a:pt x="15880" y="16865"/>
                    </a:lnTo>
                    <a:lnTo>
                      <a:pt x="21600" y="16865"/>
                    </a:lnTo>
                    <a:lnTo>
                      <a:pt x="10800" y="21600"/>
                    </a:lnTo>
                    <a:close/>
                  </a:path>
                </a:pathLst>
              </a:custGeom>
              <a:solidFill>
                <a:srgbClr val="FFFB00"/>
              </a:solidFill>
              <a:ln w="9525" cap="flat">
                <a:solidFill>
                  <a:srgbClr val="FFFB00"/>
                </a:solidFill>
                <a:prstDash val="solid"/>
                <a:round/>
              </a:ln>
              <a:effectLst/>
            </p:spPr>
            <p:txBody>
              <a:bodyPr wrap="square" lIns="0" tIns="0" rIns="0" bIns="0" numCol="1" anchor="t">
                <a:noAutofit/>
              </a:bodyPr>
              <a:lstStyle/>
              <a:p>
                <a:pPr>
                  <a:defRPr sz="1100"/>
                </a:pPr>
                <a:endParaRPr/>
              </a:p>
            </p:txBody>
          </p:sp>
          <p:sp>
            <p:nvSpPr>
              <p:cNvPr id="466" name="Shape 466"/>
              <p:cNvSpPr/>
              <p:nvPr/>
            </p:nvSpPr>
            <p:spPr>
              <a:xfrm>
                <a:off x="563782" y="0"/>
                <a:ext cx="1614216" cy="16559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17242" y="12350"/>
                    </a:lnTo>
                    <a:lnTo>
                      <a:pt x="17242" y="9250"/>
                    </a:lnTo>
                    <a:close/>
                    <a:moveTo>
                      <a:pt x="18436" y="3163"/>
                    </a:moveTo>
                    <a:lnTo>
                      <a:pt x="16451" y="7341"/>
                    </a:lnTo>
                    <a:lnTo>
                      <a:pt x="14259" y="5149"/>
                    </a:lnTo>
                    <a:close/>
                    <a:moveTo>
                      <a:pt x="10800" y="0"/>
                    </a:moveTo>
                    <a:lnTo>
                      <a:pt x="12350" y="4358"/>
                    </a:lnTo>
                    <a:lnTo>
                      <a:pt x="9250" y="4358"/>
                    </a:lnTo>
                    <a:close/>
                    <a:moveTo>
                      <a:pt x="3163" y="3163"/>
                    </a:moveTo>
                    <a:lnTo>
                      <a:pt x="7341" y="5149"/>
                    </a:lnTo>
                    <a:lnTo>
                      <a:pt x="5149" y="7341"/>
                    </a:lnTo>
                    <a:close/>
                    <a:moveTo>
                      <a:pt x="0" y="10800"/>
                    </a:moveTo>
                    <a:lnTo>
                      <a:pt x="4358" y="9250"/>
                    </a:lnTo>
                    <a:lnTo>
                      <a:pt x="4358" y="12350"/>
                    </a:lnTo>
                    <a:close/>
                    <a:moveTo>
                      <a:pt x="3163" y="18436"/>
                    </a:moveTo>
                    <a:lnTo>
                      <a:pt x="5149" y="14259"/>
                    </a:lnTo>
                    <a:lnTo>
                      <a:pt x="7341" y="16451"/>
                    </a:lnTo>
                    <a:close/>
                    <a:moveTo>
                      <a:pt x="10800" y="21600"/>
                    </a:moveTo>
                    <a:lnTo>
                      <a:pt x="9250" y="17242"/>
                    </a:lnTo>
                    <a:lnTo>
                      <a:pt x="12350" y="17242"/>
                    </a:lnTo>
                    <a:close/>
                    <a:moveTo>
                      <a:pt x="18436" y="18436"/>
                    </a:moveTo>
                    <a:lnTo>
                      <a:pt x="14259" y="16451"/>
                    </a:lnTo>
                    <a:lnTo>
                      <a:pt x="16451" y="14259"/>
                    </a:lnTo>
                    <a:close/>
                    <a:moveTo>
                      <a:pt x="5400" y="10800"/>
                    </a:moveTo>
                    <a:cubicBezTo>
                      <a:pt x="5400" y="7818"/>
                      <a:pt x="7818" y="5400"/>
                      <a:pt x="10800" y="5400"/>
                    </a:cubicBezTo>
                    <a:cubicBezTo>
                      <a:pt x="13782" y="5400"/>
                      <a:pt x="16200" y="7818"/>
                      <a:pt x="16200" y="10800"/>
                    </a:cubicBezTo>
                    <a:cubicBezTo>
                      <a:pt x="16200" y="13782"/>
                      <a:pt x="13782" y="16200"/>
                      <a:pt x="10800" y="16200"/>
                    </a:cubicBezTo>
                    <a:cubicBezTo>
                      <a:pt x="7818" y="16200"/>
                      <a:pt x="5400" y="13782"/>
                      <a:pt x="5400" y="10800"/>
                    </a:cubicBezTo>
                    <a:close/>
                  </a:path>
                </a:pathLst>
              </a:custGeom>
              <a:solidFill>
                <a:srgbClr val="FFFB00"/>
              </a:solidFill>
              <a:ln w="9525" cap="flat">
                <a:solidFill>
                  <a:srgbClr val="929292"/>
                </a:solidFill>
                <a:prstDash val="solid"/>
                <a:round/>
              </a:ln>
              <a:effectLst/>
            </p:spPr>
            <p:txBody>
              <a:bodyPr wrap="square" lIns="0" tIns="0" rIns="0" bIns="0" numCol="1" anchor="t">
                <a:noAutofit/>
              </a:bodyPr>
              <a:lstStyle/>
              <a:p>
                <a:pPr>
                  <a:defRPr sz="1100"/>
                </a:pPr>
                <a:endParaRPr/>
              </a:p>
            </p:txBody>
          </p:sp>
          <p:sp>
            <p:nvSpPr>
              <p:cNvPr id="467" name="Shape 467"/>
              <p:cNvSpPr/>
              <p:nvPr/>
            </p:nvSpPr>
            <p:spPr>
              <a:xfrm>
                <a:off x="0" y="3454812"/>
                <a:ext cx="4810126" cy="128"/>
              </a:xfrm>
              <a:prstGeom prst="line">
                <a:avLst/>
              </a:prstGeom>
              <a:noFill/>
              <a:ln w="25400" cap="flat">
                <a:solidFill>
                  <a:srgbClr val="000000"/>
                </a:solidFill>
                <a:prstDash val="solid"/>
                <a:round/>
              </a:ln>
              <a:effectLst/>
            </p:spPr>
            <p:txBody>
              <a:bodyPr wrap="square" lIns="50800" tIns="50800" rIns="50800" bIns="50800" numCol="1" anchor="ctr">
                <a:noAutofit/>
              </a:bodyPr>
              <a:lstStyle/>
              <a:p>
                <a:endParaRPr/>
              </a:p>
            </p:txBody>
          </p:sp>
          <p:sp>
            <p:nvSpPr>
              <p:cNvPr id="468" name="Shape 468"/>
              <p:cNvSpPr/>
              <p:nvPr/>
            </p:nvSpPr>
            <p:spPr>
              <a:xfrm>
                <a:off x="744256" y="3444120"/>
                <a:ext cx="985686" cy="462968"/>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p>
                <a:pPr marL="36867" marR="36867" algn="ctr" defTabSz="419100">
                  <a:lnSpc>
                    <a:spcPct val="93000"/>
                  </a:lnSpc>
                  <a:buClr>
                    <a:srgbClr val="000000"/>
                  </a:buClr>
                  <a:defRPr sz="1400">
                    <a:uFill>
                      <a:solidFill>
                        <a:srgbClr val="000000"/>
                      </a:solidFill>
                    </a:uFill>
                    <a:latin typeface="+mn-lt"/>
                    <a:ea typeface="+mn-ea"/>
                    <a:cs typeface="+mn-cs"/>
                    <a:sym typeface="Arial"/>
                  </a:defRPr>
                </a:pPr>
                <a:r>
                  <a:t>Absorbed </a:t>
                </a:r>
              </a:p>
              <a:p>
                <a:pPr marL="36867" marR="36867" algn="ctr" defTabSz="419100">
                  <a:lnSpc>
                    <a:spcPct val="93000"/>
                  </a:lnSpc>
                  <a:buClr>
                    <a:srgbClr val="000000"/>
                  </a:buClr>
                  <a:defRPr sz="1400">
                    <a:uFill>
                      <a:solidFill>
                        <a:srgbClr val="000000"/>
                      </a:solidFill>
                    </a:uFill>
                    <a:latin typeface="+mn-lt"/>
                    <a:ea typeface="+mn-ea"/>
                    <a:cs typeface="+mn-cs"/>
                    <a:sym typeface="Arial"/>
                  </a:defRPr>
                </a:pPr>
                <a:r>
                  <a:t>{??}</a:t>
                </a:r>
              </a:p>
            </p:txBody>
          </p:sp>
          <p:sp>
            <p:nvSpPr>
              <p:cNvPr id="469" name="Shape 469"/>
              <p:cNvSpPr/>
              <p:nvPr/>
            </p:nvSpPr>
            <p:spPr>
              <a:xfrm>
                <a:off x="2247064" y="3454812"/>
                <a:ext cx="1308381" cy="273584"/>
              </a:xfrm>
              <a:prstGeom prst="rect">
                <a:avLst/>
              </a:prstGeom>
              <a:noFill/>
              <a:ln w="12700" cap="flat">
                <a:noFill/>
                <a:round/>
              </a:ln>
              <a:effectLst/>
              <a:extLst>
                <a:ext uri="{C572A759-6A51-4108-AA02-DFA0A04FC94B}">
                  <ma14:wrappingTextBoxFlag xmlns:ma14="http://schemas.microsoft.com/office/mac/drawingml/2011/main" xmlns="" val="1"/>
                </a:ext>
              </a:extLst>
            </p:spPr>
            <p:txBody>
              <a:bodyPr wrap="none" lIns="38100" tIns="38100" rIns="38100" bIns="38100" numCol="1" anchor="t">
                <a:spAutoFit/>
              </a:bodyPr>
              <a:lstStyle>
                <a:lvl1pPr marL="36867" marR="36867" defTabSz="419100">
                  <a:lnSpc>
                    <a:spcPct val="93000"/>
                  </a:lnSpc>
                  <a:buClr>
                    <a:srgbClr val="000000"/>
                  </a:buClr>
                  <a:defRPr sz="1400">
                    <a:uFill>
                      <a:solidFill>
                        <a:srgbClr val="000000"/>
                      </a:solidFill>
                    </a:uFill>
                    <a:latin typeface="+mn-lt"/>
                    <a:ea typeface="+mn-ea"/>
                    <a:cs typeface="+mn-cs"/>
                    <a:sym typeface="Arial"/>
                  </a:defRPr>
                </a:lvl1pPr>
              </a:lstStyle>
              <a:p>
                <a:r>
                  <a:t>Earth’s surface</a:t>
                </a:r>
              </a:p>
            </p:txBody>
          </p:sp>
          <p:sp>
            <p:nvSpPr>
              <p:cNvPr id="470" name="Shape 470"/>
              <p:cNvSpPr/>
              <p:nvPr/>
            </p:nvSpPr>
            <p:spPr>
              <a:xfrm rot="10800000">
                <a:off x="2266304" y="1848434"/>
                <a:ext cx="863999" cy="1582086"/>
              </a:xfrm>
              <a:custGeom>
                <a:avLst/>
                <a:gdLst/>
                <a:ahLst/>
                <a:cxnLst>
                  <a:cxn ang="0">
                    <a:pos x="wd2" y="hd2"/>
                  </a:cxn>
                  <a:cxn ang="5400000">
                    <a:pos x="wd2" y="hd2"/>
                  </a:cxn>
                  <a:cxn ang="10800000">
                    <a:pos x="wd2" y="hd2"/>
                  </a:cxn>
                  <a:cxn ang="16200000">
                    <a:pos x="wd2" y="hd2"/>
                  </a:cxn>
                </a:cxnLst>
                <a:rect l="0" t="0" r="r" b="b"/>
                <a:pathLst>
                  <a:path w="21600" h="21600" extrusionOk="0">
                    <a:moveTo>
                      <a:pt x="0" y="14839"/>
                    </a:moveTo>
                    <a:lnTo>
                      <a:pt x="5720" y="14839"/>
                    </a:lnTo>
                    <a:lnTo>
                      <a:pt x="5720" y="0"/>
                    </a:lnTo>
                    <a:lnTo>
                      <a:pt x="15880" y="0"/>
                    </a:lnTo>
                    <a:lnTo>
                      <a:pt x="15880" y="14839"/>
                    </a:lnTo>
                    <a:lnTo>
                      <a:pt x="21600" y="14839"/>
                    </a:lnTo>
                    <a:lnTo>
                      <a:pt x="10800" y="21600"/>
                    </a:lnTo>
                    <a:close/>
                  </a:path>
                </a:pathLst>
              </a:custGeom>
              <a:solidFill>
                <a:srgbClr val="FF2600"/>
              </a:solidFill>
              <a:ln w="9525" cap="flat">
                <a:solidFill>
                  <a:srgbClr val="FF2600"/>
                </a:solidFill>
                <a:prstDash val="solid"/>
                <a:round/>
              </a:ln>
              <a:effectLst/>
            </p:spPr>
            <p:txBody>
              <a:bodyPr wrap="square" lIns="0" tIns="0" rIns="0" bIns="0" numCol="1" anchor="t">
                <a:noAutofit/>
              </a:bodyPr>
              <a:lstStyle/>
              <a:p>
                <a:pPr>
                  <a:defRPr sz="1100"/>
                </a:pPr>
                <a:endParaRPr/>
              </a:p>
            </p:txBody>
          </p:sp>
          <p:sp>
            <p:nvSpPr>
              <p:cNvPr id="471" name="Shape 471"/>
              <p:cNvSpPr/>
              <p:nvPr/>
            </p:nvSpPr>
            <p:spPr>
              <a:xfrm>
                <a:off x="2538336" y="2525241"/>
                <a:ext cx="306558" cy="4226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lvl1pPr marL="36867" marR="36867" defTabSz="419100">
                  <a:lnSpc>
                    <a:spcPct val="93000"/>
                  </a:lnSpc>
                  <a:spcBef>
                    <a:spcPts val="1000"/>
                  </a:spcBef>
                  <a:buClr>
                    <a:srgbClr val="FFFFFF"/>
                  </a:buClr>
                  <a:defRPr sz="2200">
                    <a:uFill>
                      <a:solidFill>
                        <a:srgbClr val="FFFFFF"/>
                      </a:solidFill>
                    </a:uFill>
                    <a:latin typeface="+mn-lt"/>
                    <a:ea typeface="+mn-ea"/>
                    <a:cs typeface="+mn-cs"/>
                    <a:sym typeface="Arial"/>
                  </a:defRPr>
                </a:lvl1pPr>
              </a:lstStyle>
              <a:p>
                <a:pPr>
                  <a:defRPr sz="200">
                    <a:uFill>
                      <a:solidFill>
                        <a:srgbClr val="000000"/>
                      </a:solidFill>
                    </a:uFill>
                  </a:defRPr>
                </a:pPr>
                <a:r>
                  <a:rPr sz="2200">
                    <a:uFill>
                      <a:solidFill>
                        <a:srgbClr val="FFFFFF"/>
                      </a:solidFill>
                    </a:uFill>
                  </a:rPr>
                  <a:t>?</a:t>
                </a:r>
              </a:p>
            </p:txBody>
          </p:sp>
        </p:grpSp>
        <p:sp>
          <p:nvSpPr>
            <p:cNvPr id="473" name="Shape 473"/>
            <p:cNvSpPr/>
            <p:nvPr/>
          </p:nvSpPr>
          <p:spPr>
            <a:xfrm rot="8460000">
              <a:off x="913332" y="1919884"/>
              <a:ext cx="228601" cy="1308101"/>
            </a:xfrm>
            <a:custGeom>
              <a:avLst/>
              <a:gdLst/>
              <a:ahLst/>
              <a:cxnLst>
                <a:cxn ang="0">
                  <a:pos x="wd2" y="hd2"/>
                </a:cxn>
                <a:cxn ang="5400000">
                  <a:pos x="wd2" y="hd2"/>
                </a:cxn>
                <a:cxn ang="10800000">
                  <a:pos x="wd2" y="hd2"/>
                </a:cxn>
                <a:cxn ang="16200000">
                  <a:pos x="wd2" y="hd2"/>
                </a:cxn>
              </a:cxnLst>
              <a:rect l="0" t="0" r="r" b="b"/>
              <a:pathLst>
                <a:path w="21600" h="21600" extrusionOk="0">
                  <a:moveTo>
                    <a:pt x="0" y="19184"/>
                  </a:moveTo>
                  <a:lnTo>
                    <a:pt x="5720" y="19184"/>
                  </a:lnTo>
                  <a:lnTo>
                    <a:pt x="5720" y="0"/>
                  </a:lnTo>
                  <a:lnTo>
                    <a:pt x="15880" y="0"/>
                  </a:lnTo>
                  <a:lnTo>
                    <a:pt x="15880" y="19184"/>
                  </a:lnTo>
                  <a:lnTo>
                    <a:pt x="21600" y="19184"/>
                  </a:lnTo>
                  <a:lnTo>
                    <a:pt x="10800" y="21600"/>
                  </a:lnTo>
                  <a:close/>
                </a:path>
              </a:pathLst>
            </a:custGeom>
            <a:solidFill>
              <a:srgbClr val="FFFB00"/>
            </a:solidFill>
            <a:ln w="9525" cap="flat">
              <a:solidFill>
                <a:srgbClr val="FFFB00"/>
              </a:solidFill>
              <a:prstDash val="solid"/>
              <a:round/>
            </a:ln>
            <a:effectLst/>
          </p:spPr>
          <p:txBody>
            <a:bodyPr wrap="square" lIns="0" tIns="0" rIns="0" bIns="0" numCol="1" anchor="t">
              <a:noAutofit/>
            </a:bodyPr>
            <a:lstStyle/>
            <a:p>
              <a:pPr>
                <a:defRPr sz="1100"/>
              </a:pPr>
              <a:endParaRPr/>
            </a:p>
          </p:txBody>
        </p:sp>
        <p:sp>
          <p:nvSpPr>
            <p:cNvPr id="474" name="Shape 474"/>
            <p:cNvSpPr/>
            <p:nvPr/>
          </p:nvSpPr>
          <p:spPr>
            <a:xfrm rot="5400000">
              <a:off x="1094725" y="2101660"/>
              <a:ext cx="650860" cy="2248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p>
              <a:pPr marL="36867" marR="36867" algn="ctr" defTabSz="419100">
                <a:lnSpc>
                  <a:spcPct val="93000"/>
                </a:lnSpc>
                <a:buClr>
                  <a:srgbClr val="000000"/>
                </a:buClr>
                <a:defRPr sz="900">
                  <a:uFill>
                    <a:solidFill>
                      <a:srgbClr val="000000"/>
                    </a:solidFill>
                  </a:uFill>
                  <a:latin typeface="+mn-lt"/>
                  <a:ea typeface="+mn-ea"/>
                  <a:cs typeface="+mn-cs"/>
                  <a:sym typeface="Arial"/>
                </a:defRPr>
              </a:pPr>
              <a:r>
                <a:t>341 W/m</a:t>
              </a:r>
              <a:r>
                <a:rPr baseline="31999"/>
                <a:t>2</a:t>
              </a:r>
            </a:p>
          </p:txBody>
        </p:sp>
        <p:sp>
          <p:nvSpPr>
            <p:cNvPr id="475" name="Shape 475"/>
            <p:cNvSpPr/>
            <p:nvPr/>
          </p:nvSpPr>
          <p:spPr>
            <a:xfrm>
              <a:off x="124797" y="2322041"/>
              <a:ext cx="697554" cy="3432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p>
              <a:pPr marL="36867" marR="36867" algn="ctr" defTabSz="419100">
                <a:lnSpc>
                  <a:spcPct val="93000"/>
                </a:lnSpc>
                <a:buClr>
                  <a:srgbClr val="000000"/>
                </a:buClr>
                <a:defRPr sz="900">
                  <a:uFill>
                    <a:solidFill>
                      <a:srgbClr val="000000"/>
                    </a:solidFill>
                  </a:uFill>
                  <a:latin typeface="+mn-lt"/>
                  <a:ea typeface="+mn-ea"/>
                  <a:cs typeface="+mn-cs"/>
                  <a:sym typeface="Arial"/>
                </a:defRPr>
              </a:pPr>
              <a:r>
                <a:t>Reflected </a:t>
              </a:r>
            </a:p>
            <a:p>
              <a:pPr marL="36867" marR="36867" algn="ctr" defTabSz="419100">
                <a:lnSpc>
                  <a:spcPct val="93000"/>
                </a:lnSpc>
                <a:buClr>
                  <a:srgbClr val="000000"/>
                </a:buClr>
                <a:defRPr sz="900">
                  <a:uFill>
                    <a:solidFill>
                      <a:srgbClr val="000000"/>
                    </a:solidFill>
                  </a:uFill>
                  <a:latin typeface="+mn-lt"/>
                  <a:ea typeface="+mn-ea"/>
                  <a:cs typeface="+mn-cs"/>
                  <a:sym typeface="Arial"/>
                </a:defRPr>
              </a:pPr>
              <a:r>
                <a:t>{??}</a:t>
              </a:r>
            </a:p>
          </p:txBody>
        </p:sp>
      </p:grpSp>
      <p:sp>
        <p:nvSpPr>
          <p:cNvPr id="2" name="Slide Number Placeholder 1"/>
          <p:cNvSpPr>
            <a:spLocks noGrp="1"/>
          </p:cNvSpPr>
          <p:nvPr>
            <p:ph type="sldNum" sz="quarter" idx="2"/>
          </p:nvPr>
        </p:nvSpPr>
        <p:spPr/>
        <p:txBody>
          <a:bodyPr/>
          <a:lstStyle/>
          <a:p>
            <a:fld id="{86CB4B4D-7CA3-9044-876B-883B54F8677D}" type="slidenum">
              <a:rPr lang="uk-UA" smtClean="0"/>
              <a:t>53</a:t>
            </a:fld>
            <a:endParaRPr lang="uk-UA"/>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244297" y="193087"/>
            <a:ext cx="6228308" cy="82105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5199" dirty="0"/>
              <a:t>Day 3 worksheet, #1</a:t>
            </a:r>
            <a:endParaRPr sz="5199" dirty="0"/>
          </a:p>
        </p:txBody>
      </p:sp>
      <p:sp>
        <p:nvSpPr>
          <p:cNvPr id="2" name="Slide Number Placeholder 1"/>
          <p:cNvSpPr>
            <a:spLocks noGrp="1"/>
          </p:cNvSpPr>
          <p:nvPr>
            <p:ph type="sldNum" sz="quarter" idx="2"/>
          </p:nvPr>
        </p:nvSpPr>
        <p:spPr>
          <a:xfrm>
            <a:off x="8926344" y="6650280"/>
            <a:ext cx="230833" cy="241092"/>
          </a:xfrm>
        </p:spPr>
        <p:txBody>
          <a:bodyPr/>
          <a:lstStyle/>
          <a:p>
            <a:fld id="{86CB4B4D-7CA3-9044-876B-883B54F8677D}" type="slidenum">
              <a:rPr lang="uk-UA" smtClean="0"/>
              <a:t>6</a:t>
            </a:fld>
            <a:endParaRPr lang="uk-UA"/>
          </a:p>
        </p:txBody>
      </p:sp>
      <p:cxnSp>
        <p:nvCxnSpPr>
          <p:cNvPr id="5" name="Straight Connector 4"/>
          <p:cNvCxnSpPr/>
          <p:nvPr/>
        </p:nvCxnSpPr>
        <p:spPr>
          <a:xfrm>
            <a:off x="1471353" y="2194561"/>
            <a:ext cx="0" cy="3009207"/>
          </a:xfrm>
          <a:prstGeom prst="line">
            <a:avLst/>
          </a:prstGeom>
          <a:noFill/>
          <a:ln w="1016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11" name="Shape 450"/>
          <p:cNvSpPr/>
          <p:nvPr/>
        </p:nvSpPr>
        <p:spPr>
          <a:xfrm>
            <a:off x="1008380" y="1834334"/>
            <a:ext cx="1460500"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L</a:t>
            </a:r>
            <a:r>
              <a:rPr lang="en-US" sz="1800" dirty="0"/>
              <a:t> = 280 K</a:t>
            </a:r>
            <a:endParaRPr sz="1800" dirty="0"/>
          </a:p>
        </p:txBody>
      </p:sp>
      <p:sp>
        <p:nvSpPr>
          <p:cNvPr id="13" name="Shape 450"/>
          <p:cNvSpPr/>
          <p:nvPr/>
        </p:nvSpPr>
        <p:spPr>
          <a:xfrm>
            <a:off x="1471354" y="3304247"/>
            <a:ext cx="5866476" cy="16332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dirty="0"/>
              <a:t>Is there a net transfer of energy from </a:t>
            </a:r>
          </a:p>
          <a:p>
            <a:pPr marL="379748" marR="36865" indent="-342882" defTabSz="419079">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sz="1800" dirty="0"/>
              <a:t>Right to Left</a:t>
            </a:r>
          </a:p>
          <a:p>
            <a:pPr marL="379748" marR="36865" indent="-342882" defTabSz="419079">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sz="1800" dirty="0"/>
              <a:t>Left </a:t>
            </a:r>
            <a:r>
              <a:rPr lang="en-US" sz="1800" dirty="0">
                <a:sym typeface="Wingdings"/>
              </a:rPr>
              <a:t>to Right</a:t>
            </a:r>
          </a:p>
          <a:p>
            <a:pPr marL="379748" marR="36865" indent="-342882" defTabSz="419079">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sz="1800" dirty="0">
                <a:sym typeface="Wingdings"/>
              </a:rPr>
              <a:t>Not at all</a:t>
            </a:r>
            <a:endParaRPr sz="1800" dirty="0"/>
          </a:p>
        </p:txBody>
      </p:sp>
      <p:cxnSp>
        <p:nvCxnSpPr>
          <p:cNvPr id="14" name="Straight Connector 13"/>
          <p:cNvCxnSpPr/>
          <p:nvPr/>
        </p:nvCxnSpPr>
        <p:spPr>
          <a:xfrm>
            <a:off x="7143555" y="2091786"/>
            <a:ext cx="0" cy="3009207"/>
          </a:xfrm>
          <a:prstGeom prst="line">
            <a:avLst/>
          </a:prstGeom>
          <a:noFill/>
          <a:ln w="1016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5" name="Shape 450"/>
          <p:cNvSpPr/>
          <p:nvPr/>
        </p:nvSpPr>
        <p:spPr>
          <a:xfrm>
            <a:off x="6746933" y="1695785"/>
            <a:ext cx="1357977"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R</a:t>
            </a:r>
            <a:r>
              <a:rPr lang="en-US" sz="1800" dirty="0"/>
              <a:t> = 280 K</a:t>
            </a:r>
            <a:endParaRPr sz="1800" dirty="0"/>
          </a:p>
        </p:txBody>
      </p:sp>
    </p:spTree>
    <p:extLst>
      <p:ext uri="{BB962C8B-B14F-4D97-AF65-F5344CB8AC3E}">
        <p14:creationId xmlns:p14="http://schemas.microsoft.com/office/powerpoint/2010/main" val="279904504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244296" y="193087"/>
            <a:ext cx="6228308" cy="82105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5199" dirty="0"/>
              <a:t>Day 3 worksheet, #2</a:t>
            </a:r>
            <a:endParaRPr sz="5199" dirty="0"/>
          </a:p>
        </p:txBody>
      </p:sp>
      <p:sp>
        <p:nvSpPr>
          <p:cNvPr id="2" name="Slide Number Placeholder 1"/>
          <p:cNvSpPr>
            <a:spLocks noGrp="1"/>
          </p:cNvSpPr>
          <p:nvPr>
            <p:ph type="sldNum" sz="quarter" idx="2"/>
          </p:nvPr>
        </p:nvSpPr>
        <p:spPr>
          <a:xfrm>
            <a:off x="8926344" y="6650280"/>
            <a:ext cx="230833" cy="241092"/>
          </a:xfrm>
        </p:spPr>
        <p:txBody>
          <a:bodyPr/>
          <a:lstStyle/>
          <a:p>
            <a:fld id="{86CB4B4D-7CA3-9044-876B-883B54F8677D}" type="slidenum">
              <a:rPr lang="uk-UA" smtClean="0"/>
              <a:t>7</a:t>
            </a:fld>
            <a:endParaRPr lang="uk-UA"/>
          </a:p>
        </p:txBody>
      </p:sp>
      <p:cxnSp>
        <p:nvCxnSpPr>
          <p:cNvPr id="5" name="Straight Connector 4"/>
          <p:cNvCxnSpPr/>
          <p:nvPr/>
        </p:nvCxnSpPr>
        <p:spPr>
          <a:xfrm>
            <a:off x="1471353" y="2194561"/>
            <a:ext cx="0" cy="3009207"/>
          </a:xfrm>
          <a:prstGeom prst="line">
            <a:avLst/>
          </a:prstGeom>
          <a:noFill/>
          <a:ln w="1016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7143555" y="2091786"/>
            <a:ext cx="0" cy="3009207"/>
          </a:xfrm>
          <a:prstGeom prst="line">
            <a:avLst/>
          </a:prstGeom>
          <a:noFill/>
          <a:ln w="1016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Shape 450"/>
          <p:cNvSpPr/>
          <p:nvPr/>
        </p:nvSpPr>
        <p:spPr>
          <a:xfrm>
            <a:off x="1008380" y="1834334"/>
            <a:ext cx="1460500"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L</a:t>
            </a:r>
            <a:r>
              <a:rPr lang="en-US" sz="1800" dirty="0"/>
              <a:t> = 280 K</a:t>
            </a:r>
            <a:endParaRPr sz="1800" dirty="0"/>
          </a:p>
        </p:txBody>
      </p:sp>
      <p:sp>
        <p:nvSpPr>
          <p:cNvPr id="12" name="Shape 450"/>
          <p:cNvSpPr/>
          <p:nvPr/>
        </p:nvSpPr>
        <p:spPr>
          <a:xfrm>
            <a:off x="6746933" y="1695785"/>
            <a:ext cx="1357977"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R</a:t>
            </a:r>
            <a:r>
              <a:rPr lang="en-US" sz="1800" dirty="0"/>
              <a:t> = 280 K</a:t>
            </a:r>
            <a:endParaRPr sz="1800" dirty="0"/>
          </a:p>
        </p:txBody>
      </p:sp>
      <p:sp>
        <p:nvSpPr>
          <p:cNvPr id="13" name="Shape 450"/>
          <p:cNvSpPr/>
          <p:nvPr/>
        </p:nvSpPr>
        <p:spPr>
          <a:xfrm>
            <a:off x="1277079" y="3014677"/>
            <a:ext cx="5866476" cy="20576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dirty="0"/>
              <a:t>Which wall changes its temperature with time?</a:t>
            </a:r>
          </a:p>
          <a:p>
            <a:pPr marL="379748" marR="36865" indent="-342882" defTabSz="419079">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sz="1800" dirty="0"/>
              <a:t>Right </a:t>
            </a:r>
          </a:p>
          <a:p>
            <a:pPr marL="379748" marR="36865" indent="-342882" defTabSz="419079">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sz="1800" dirty="0"/>
              <a:t>Left </a:t>
            </a:r>
          </a:p>
          <a:p>
            <a:pPr marL="379748" marR="36865" indent="-342882" defTabSz="419079">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sz="1800" dirty="0">
                <a:sym typeface="Wingdings"/>
              </a:rPr>
              <a:t>Neither</a:t>
            </a:r>
          </a:p>
          <a:p>
            <a:pPr marL="379748" marR="36865" indent="-342882" defTabSz="419079">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sz="1800" dirty="0">
                <a:sym typeface="Wingdings"/>
              </a:rPr>
              <a:t>Both</a:t>
            </a:r>
            <a:endParaRPr sz="1800" dirty="0"/>
          </a:p>
        </p:txBody>
      </p:sp>
    </p:spTree>
    <p:extLst>
      <p:ext uri="{BB962C8B-B14F-4D97-AF65-F5344CB8AC3E}">
        <p14:creationId xmlns:p14="http://schemas.microsoft.com/office/powerpoint/2010/main" val="3557133101"/>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244296" y="193087"/>
            <a:ext cx="6228308" cy="82105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5199" dirty="0"/>
              <a:t>Day 3 worksheet, #3</a:t>
            </a:r>
            <a:endParaRPr sz="5199" dirty="0"/>
          </a:p>
        </p:txBody>
      </p:sp>
      <p:sp>
        <p:nvSpPr>
          <p:cNvPr id="2" name="Slide Number Placeholder 1"/>
          <p:cNvSpPr>
            <a:spLocks noGrp="1"/>
          </p:cNvSpPr>
          <p:nvPr>
            <p:ph type="sldNum" sz="quarter" idx="2"/>
          </p:nvPr>
        </p:nvSpPr>
        <p:spPr>
          <a:xfrm>
            <a:off x="8926344" y="6650280"/>
            <a:ext cx="230833" cy="241092"/>
          </a:xfrm>
        </p:spPr>
        <p:txBody>
          <a:bodyPr/>
          <a:lstStyle/>
          <a:p>
            <a:fld id="{86CB4B4D-7CA3-9044-876B-883B54F8677D}" type="slidenum">
              <a:rPr lang="uk-UA" smtClean="0"/>
              <a:t>8</a:t>
            </a:fld>
            <a:endParaRPr lang="uk-UA"/>
          </a:p>
        </p:txBody>
      </p:sp>
      <p:cxnSp>
        <p:nvCxnSpPr>
          <p:cNvPr id="5" name="Straight Connector 4"/>
          <p:cNvCxnSpPr/>
          <p:nvPr/>
        </p:nvCxnSpPr>
        <p:spPr>
          <a:xfrm>
            <a:off x="1471353" y="2194561"/>
            <a:ext cx="0" cy="3009207"/>
          </a:xfrm>
          <a:prstGeom prst="line">
            <a:avLst/>
          </a:prstGeom>
          <a:noFill/>
          <a:ln w="1016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7143555" y="2091786"/>
            <a:ext cx="0" cy="3009207"/>
          </a:xfrm>
          <a:prstGeom prst="line">
            <a:avLst/>
          </a:prstGeom>
          <a:noFill/>
          <a:ln w="1016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Shape 450"/>
          <p:cNvSpPr/>
          <p:nvPr/>
        </p:nvSpPr>
        <p:spPr>
          <a:xfrm>
            <a:off x="1008380" y="1834334"/>
            <a:ext cx="1460500"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L</a:t>
            </a:r>
            <a:r>
              <a:rPr lang="en-US" sz="1800" dirty="0"/>
              <a:t> = 280 K</a:t>
            </a:r>
            <a:endParaRPr sz="1800" dirty="0"/>
          </a:p>
        </p:txBody>
      </p:sp>
      <p:sp>
        <p:nvSpPr>
          <p:cNvPr id="12" name="Shape 450"/>
          <p:cNvSpPr/>
          <p:nvPr/>
        </p:nvSpPr>
        <p:spPr>
          <a:xfrm>
            <a:off x="6746933" y="1695785"/>
            <a:ext cx="1357977"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R</a:t>
            </a:r>
            <a:r>
              <a:rPr lang="en-US" sz="1800" dirty="0"/>
              <a:t> = 280 K</a:t>
            </a:r>
            <a:endParaRPr sz="1800" dirty="0"/>
          </a:p>
        </p:txBody>
      </p:sp>
      <p:sp>
        <p:nvSpPr>
          <p:cNvPr id="13" name="Shape 450"/>
          <p:cNvSpPr/>
          <p:nvPr/>
        </p:nvSpPr>
        <p:spPr>
          <a:xfrm>
            <a:off x="1934327" y="3531845"/>
            <a:ext cx="6249901" cy="120892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dirty="0"/>
              <a:t>Which wall will emit the most radiative flux?</a:t>
            </a:r>
          </a:p>
          <a:p>
            <a:pPr marL="379748" marR="36865" indent="-342882" defTabSz="419079">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sz="1800" dirty="0"/>
              <a:t>Right</a:t>
            </a:r>
          </a:p>
          <a:p>
            <a:pPr marL="379748" marR="36865" indent="-342882" defTabSz="419079">
              <a:lnSpc>
                <a:spcPct val="93000"/>
              </a:lnSpc>
              <a:spcBef>
                <a:spcPts val="1300"/>
              </a:spcBef>
              <a:buSzPct val="100000"/>
              <a:buFont typeface="+mj-lt"/>
              <a:buAutoNum type="alphaUcPeriod"/>
              <a:defRPr sz="1800">
                <a:uFill>
                  <a:solidFill>
                    <a:srgbClr val="000000"/>
                  </a:solidFill>
                </a:uFill>
                <a:latin typeface="+mn-lt"/>
                <a:ea typeface="+mn-ea"/>
                <a:cs typeface="+mn-cs"/>
                <a:sym typeface="Arial"/>
              </a:defRPr>
            </a:pPr>
            <a:r>
              <a:rPr lang="en-US" sz="1800" dirty="0"/>
              <a:t>Left</a:t>
            </a:r>
            <a:endParaRPr sz="1800" dirty="0"/>
          </a:p>
        </p:txBody>
      </p:sp>
      <p:sp>
        <p:nvSpPr>
          <p:cNvPr id="10" name="Shape 450"/>
          <p:cNvSpPr/>
          <p:nvPr/>
        </p:nvSpPr>
        <p:spPr>
          <a:xfrm>
            <a:off x="843744" y="5203768"/>
            <a:ext cx="1460500"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latin typeface="Symbol" charset="2"/>
                <a:ea typeface="Symbol" charset="2"/>
                <a:cs typeface="Symbol" charset="2"/>
              </a:rPr>
              <a:t>e</a:t>
            </a:r>
            <a:r>
              <a:rPr lang="en-US" sz="1800" i="1" dirty="0"/>
              <a:t> </a:t>
            </a:r>
            <a:r>
              <a:rPr lang="en-US" sz="1800" dirty="0"/>
              <a:t>= 0.6</a:t>
            </a:r>
            <a:endParaRPr sz="1800" dirty="0"/>
          </a:p>
        </p:txBody>
      </p:sp>
      <p:sp>
        <p:nvSpPr>
          <p:cNvPr id="14" name="Shape 450"/>
          <p:cNvSpPr/>
          <p:nvPr/>
        </p:nvSpPr>
        <p:spPr>
          <a:xfrm>
            <a:off x="6746932" y="5037095"/>
            <a:ext cx="1460500"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latin typeface="Symbol" charset="2"/>
                <a:ea typeface="Symbol" charset="2"/>
                <a:cs typeface="Symbol" charset="2"/>
              </a:rPr>
              <a:t>e</a:t>
            </a:r>
            <a:r>
              <a:rPr lang="en-US" sz="1800" i="1" dirty="0"/>
              <a:t> </a:t>
            </a:r>
            <a:r>
              <a:rPr lang="en-US" sz="1800" dirty="0"/>
              <a:t>= 1.0</a:t>
            </a:r>
            <a:endParaRPr sz="1800" dirty="0"/>
          </a:p>
        </p:txBody>
      </p:sp>
    </p:spTree>
    <p:extLst>
      <p:ext uri="{BB962C8B-B14F-4D97-AF65-F5344CB8AC3E}">
        <p14:creationId xmlns:p14="http://schemas.microsoft.com/office/powerpoint/2010/main" val="161364077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p:nvPr/>
        </p:nvSpPr>
        <p:spPr>
          <a:xfrm>
            <a:off x="244296" y="193087"/>
            <a:ext cx="6228308" cy="821059"/>
          </a:xfrm>
          <a:prstGeom prst="rect">
            <a:avLst/>
          </a:prstGeom>
          <a:ln w="12700"/>
          <a:extLst>
            <a:ext uri="{C572A759-6A51-4108-AA02-DFA0A04FC94B}">
              <ma14:wrappingTextBoxFlag xmlns:ma14="http://schemas.microsoft.com/office/mac/drawingml/2011/main" xmlns="" val="1"/>
            </a:ext>
          </a:extLst>
        </p:spPr>
        <p:txBody>
          <a:bodyPr wrap="none" lIns="38100" tIns="38100" rIns="38100" bIns="38100">
            <a:spAutoFit/>
          </a:bodyPr>
          <a:lstStyle>
            <a:lvl1pPr marL="36867" marR="36867" defTabSz="419100">
              <a:lnSpc>
                <a:spcPct val="93000"/>
              </a:lnSpc>
              <a:buClr>
                <a:srgbClr val="0433FF"/>
              </a:buClr>
              <a:defRPr sz="5200">
                <a:solidFill>
                  <a:srgbClr val="0433FF"/>
                </a:solidFill>
                <a:uFill>
                  <a:solidFill>
                    <a:srgbClr val="0433FF"/>
                  </a:solidFill>
                </a:uFill>
                <a:latin typeface="+mn-lt"/>
                <a:ea typeface="+mn-ea"/>
                <a:cs typeface="+mn-cs"/>
                <a:sym typeface="Arial"/>
              </a:defRPr>
            </a:lvl1pPr>
          </a:lstStyle>
          <a:p>
            <a:pPr>
              <a:defRPr sz="1400">
                <a:solidFill>
                  <a:srgbClr val="000000"/>
                </a:solidFill>
                <a:uFill>
                  <a:solidFill>
                    <a:srgbClr val="000000"/>
                  </a:solidFill>
                </a:uFill>
              </a:defRPr>
            </a:pPr>
            <a:r>
              <a:rPr lang="en-US" sz="5199" dirty="0"/>
              <a:t>Day 3 worksheet, #4</a:t>
            </a:r>
            <a:endParaRPr sz="5199" dirty="0"/>
          </a:p>
        </p:txBody>
      </p:sp>
      <p:sp>
        <p:nvSpPr>
          <p:cNvPr id="2" name="Slide Number Placeholder 1"/>
          <p:cNvSpPr>
            <a:spLocks noGrp="1"/>
          </p:cNvSpPr>
          <p:nvPr>
            <p:ph type="sldNum" sz="quarter" idx="2"/>
          </p:nvPr>
        </p:nvSpPr>
        <p:spPr>
          <a:xfrm>
            <a:off x="8926344" y="6650280"/>
            <a:ext cx="230833" cy="241092"/>
          </a:xfrm>
        </p:spPr>
        <p:txBody>
          <a:bodyPr/>
          <a:lstStyle/>
          <a:p>
            <a:fld id="{86CB4B4D-7CA3-9044-876B-883B54F8677D}" type="slidenum">
              <a:rPr lang="uk-UA" smtClean="0"/>
              <a:t>9</a:t>
            </a:fld>
            <a:endParaRPr lang="uk-UA"/>
          </a:p>
        </p:txBody>
      </p:sp>
      <p:cxnSp>
        <p:nvCxnSpPr>
          <p:cNvPr id="5" name="Straight Connector 4"/>
          <p:cNvCxnSpPr/>
          <p:nvPr/>
        </p:nvCxnSpPr>
        <p:spPr>
          <a:xfrm>
            <a:off x="1471353" y="2194561"/>
            <a:ext cx="0" cy="3009207"/>
          </a:xfrm>
          <a:prstGeom prst="line">
            <a:avLst/>
          </a:prstGeom>
          <a:noFill/>
          <a:ln w="1016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9" name="Straight Connector 8"/>
          <p:cNvCxnSpPr/>
          <p:nvPr/>
        </p:nvCxnSpPr>
        <p:spPr>
          <a:xfrm>
            <a:off x="7143555" y="2091786"/>
            <a:ext cx="0" cy="3009207"/>
          </a:xfrm>
          <a:prstGeom prst="line">
            <a:avLst/>
          </a:prstGeom>
          <a:noFill/>
          <a:ln w="1016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Shape 450"/>
          <p:cNvSpPr/>
          <p:nvPr/>
        </p:nvSpPr>
        <p:spPr>
          <a:xfrm>
            <a:off x="1008380" y="1834334"/>
            <a:ext cx="1460500"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L</a:t>
            </a:r>
            <a:r>
              <a:rPr lang="en-US" sz="1800" dirty="0"/>
              <a:t> = 280 K</a:t>
            </a:r>
            <a:endParaRPr sz="1800" dirty="0"/>
          </a:p>
        </p:txBody>
      </p:sp>
      <p:sp>
        <p:nvSpPr>
          <p:cNvPr id="12" name="Shape 450"/>
          <p:cNvSpPr/>
          <p:nvPr/>
        </p:nvSpPr>
        <p:spPr>
          <a:xfrm>
            <a:off x="6746933" y="1695785"/>
            <a:ext cx="1357977"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t>T</a:t>
            </a:r>
            <a:r>
              <a:rPr lang="en-US" sz="1800" baseline="-25000" dirty="0"/>
              <a:t>R</a:t>
            </a:r>
            <a:r>
              <a:rPr lang="en-US" sz="1800" dirty="0"/>
              <a:t> = 280 K</a:t>
            </a:r>
            <a:endParaRPr sz="1800" dirty="0"/>
          </a:p>
        </p:txBody>
      </p:sp>
      <mc:AlternateContent xmlns:mc="http://schemas.openxmlformats.org/markup-compatibility/2006" xmlns:a14="http://schemas.microsoft.com/office/drawing/2010/main">
        <mc:Choice Requires="a14">
          <p:sp>
            <p:nvSpPr>
              <p:cNvPr id="13" name="Shape 450"/>
              <p:cNvSpPr/>
              <p:nvPr/>
            </p:nvSpPr>
            <p:spPr>
              <a:xfrm>
                <a:off x="1792580" y="5356289"/>
                <a:ext cx="6249901" cy="123508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dirty="0"/>
                  <a:t>How much flux is absorbed at the left wall?</a:t>
                </a:r>
              </a:p>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dirty="0"/>
                  <a:t>Assume </a:t>
                </a:r>
                <a:r>
                  <a:rPr lang="en-US" sz="1800" dirty="0" err="1"/>
                  <a:t>Kirchoff’s</a:t>
                </a:r>
                <a:r>
                  <a:rPr lang="en-US" sz="1800" dirty="0"/>
                  <a:t> law is true, e.g. abs=Ɛ</a:t>
                </a:r>
              </a:p>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dirty="0"/>
                  <a:t>Then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𝑎𝑏𝑠𝐼</m:t>
                        </m:r>
                      </m:e>
                      <m:sub>
                        <m:r>
                          <a:rPr lang="en-US" sz="1800" i="1">
                            <a:latin typeface="Cambria Math" panose="02040503050406030204" pitchFamily="18" charset="0"/>
                          </a:rPr>
                          <m:t>𝑟𝑖𝑔h𝑡</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𝐼</m:t>
                        </m:r>
                      </m:e>
                      <m:sub>
                        <m:r>
                          <a:rPr lang="en-US" sz="1800" i="1">
                            <a:latin typeface="Cambria Math" panose="02040503050406030204" pitchFamily="18" charset="0"/>
                            <a:ea typeface="Cambria Math" panose="02040503050406030204" pitchFamily="18" charset="0"/>
                          </a:rPr>
                          <m:t>𝑟𝑖𝑔h𝑡</m:t>
                        </m:r>
                      </m:sub>
                    </m:sSub>
                  </m:oMath>
                </a14:m>
                <a:endParaRPr sz="1800" dirty="0"/>
              </a:p>
            </p:txBody>
          </p:sp>
        </mc:Choice>
        <mc:Fallback xmlns="">
          <p:sp>
            <p:nvSpPr>
              <p:cNvPr id="13" name="Shape 450"/>
              <p:cNvSpPr>
                <a:spLocks noRot="1" noChangeAspect="1" noMove="1" noResize="1" noEditPoints="1" noAdjustHandles="1" noChangeArrowheads="1" noChangeShapeType="1" noTextEdit="1"/>
              </p:cNvSpPr>
              <p:nvPr/>
            </p:nvSpPr>
            <p:spPr>
              <a:xfrm>
                <a:off x="1792580" y="5356289"/>
                <a:ext cx="6249901" cy="1235082"/>
              </a:xfrm>
              <a:prstGeom prst="rect">
                <a:avLst/>
              </a:prstGeom>
              <a:blipFill>
                <a:blip r:embed="rId3"/>
                <a:stretch>
                  <a:fillRect l="-811" t="-3061" b="-4082"/>
                </a:stretch>
              </a:blipFill>
              <a:ln w="12700">
                <a:miter lim="400000"/>
              </a:ln>
              <a:extLst>
                <a:ext uri="{C572A759-6A51-4108-AA02-DFA0A04FC94B}">
                  <ma14:wrappingTextBoxFlag xmlns="" xmlns:ma14="http://schemas.microsoft.com/office/mac/drawingml/2011/main" xmlns:a14="http://schemas.microsoft.com/office/drawing/2010/main" val="1"/>
                </a:ext>
              </a:extLst>
            </p:spPr>
            <p:txBody>
              <a:bodyPr/>
              <a:lstStyle/>
              <a:p>
                <a:r>
                  <a:rPr lang="en-US">
                    <a:noFill/>
                  </a:rPr>
                  <a:t> </a:t>
                </a:r>
              </a:p>
            </p:txBody>
          </p:sp>
        </mc:Fallback>
      </mc:AlternateContent>
      <p:sp>
        <p:nvSpPr>
          <p:cNvPr id="10" name="Shape 450"/>
          <p:cNvSpPr/>
          <p:nvPr/>
        </p:nvSpPr>
        <p:spPr>
          <a:xfrm>
            <a:off x="843744" y="5203768"/>
            <a:ext cx="1460500"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latin typeface="Symbol" charset="2"/>
                <a:ea typeface="Symbol" charset="2"/>
                <a:cs typeface="Symbol" charset="2"/>
              </a:rPr>
              <a:t>e</a:t>
            </a:r>
            <a:r>
              <a:rPr lang="en-US" sz="1800" i="1" dirty="0"/>
              <a:t> </a:t>
            </a:r>
            <a:r>
              <a:rPr lang="en-US" sz="1800" dirty="0"/>
              <a:t>= 0.6</a:t>
            </a:r>
            <a:endParaRPr sz="1800" dirty="0"/>
          </a:p>
        </p:txBody>
      </p:sp>
      <p:sp>
        <p:nvSpPr>
          <p:cNvPr id="14" name="Shape 450"/>
          <p:cNvSpPr/>
          <p:nvPr/>
        </p:nvSpPr>
        <p:spPr>
          <a:xfrm>
            <a:off x="6746932" y="5037095"/>
            <a:ext cx="1460500" cy="36022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marL="36865" marR="36865" defTabSz="419079">
              <a:lnSpc>
                <a:spcPct val="93000"/>
              </a:lnSpc>
              <a:spcBef>
                <a:spcPts val="1300"/>
              </a:spcBef>
              <a:buSzPct val="100000"/>
              <a:defRPr sz="1800">
                <a:uFill>
                  <a:solidFill>
                    <a:srgbClr val="000000"/>
                  </a:solidFill>
                </a:uFill>
                <a:latin typeface="+mn-lt"/>
                <a:ea typeface="+mn-ea"/>
                <a:cs typeface="+mn-cs"/>
                <a:sym typeface="Arial"/>
              </a:defRPr>
            </a:pPr>
            <a:r>
              <a:rPr lang="en-US" sz="1800" i="1" dirty="0">
                <a:latin typeface="Symbol" charset="2"/>
                <a:ea typeface="Symbol" charset="2"/>
                <a:cs typeface="Symbol" charset="2"/>
              </a:rPr>
              <a:t>e</a:t>
            </a:r>
            <a:r>
              <a:rPr lang="en-US" sz="1800" i="1" dirty="0"/>
              <a:t> </a:t>
            </a:r>
            <a:r>
              <a:rPr lang="en-US" sz="1800" dirty="0"/>
              <a:t>= 1.0</a:t>
            </a:r>
            <a:endParaRPr sz="1800" dirty="0"/>
          </a:p>
        </p:txBody>
      </p:sp>
      <p:sp>
        <p:nvSpPr>
          <p:cNvPr id="15" name="Rectangle 14">
            <a:extLst>
              <a:ext uri="{FF2B5EF4-FFF2-40B4-BE49-F238E27FC236}">
                <a16:creationId xmlns:a16="http://schemas.microsoft.com/office/drawing/2014/main" id="{D13DDE4B-1310-44A5-AA2D-7A7D8E34AFA9}"/>
              </a:ext>
            </a:extLst>
          </p:cNvPr>
          <p:cNvSpPr/>
          <p:nvPr/>
        </p:nvSpPr>
        <p:spPr>
          <a:xfrm>
            <a:off x="1978062" y="3436832"/>
            <a:ext cx="918841" cy="461665"/>
          </a:xfrm>
          <a:prstGeom prst="rect">
            <a:avLst/>
          </a:prstGeom>
        </p:spPr>
        <p:txBody>
          <a:bodyPr wrap="none">
            <a:spAutoFit/>
          </a:bodyPr>
          <a:lstStyle/>
          <a:p>
            <a:r>
              <a:rPr lang="en-US" sz="2400"/>
              <a:t>I</a:t>
            </a:r>
            <a:r>
              <a:rPr lang="en-US" sz="2400" baseline="-25000"/>
              <a:t>emit_R</a:t>
            </a:r>
            <a:endParaRPr lang="en-US" sz="2400" dirty="0"/>
          </a:p>
        </p:txBody>
      </p:sp>
      <p:cxnSp>
        <p:nvCxnSpPr>
          <p:cNvPr id="16" name="Straight Arrow Connector 15">
            <a:extLst>
              <a:ext uri="{FF2B5EF4-FFF2-40B4-BE49-F238E27FC236}">
                <a16:creationId xmlns:a16="http://schemas.microsoft.com/office/drawing/2014/main" id="{8538C937-02F6-415F-9382-5B62C00B1153}"/>
              </a:ext>
            </a:extLst>
          </p:cNvPr>
          <p:cNvCxnSpPr/>
          <p:nvPr/>
        </p:nvCxnSpPr>
        <p:spPr>
          <a:xfrm flipH="1">
            <a:off x="1558637" y="3458095"/>
            <a:ext cx="1080653" cy="16625"/>
          </a:xfrm>
          <a:prstGeom prst="straightConnector1">
            <a:avLst/>
          </a:prstGeom>
          <a:noFill/>
          <a:ln w="254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67405291"/>
      </p:ext>
    </p:extLst>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064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4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064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3838</TotalTime>
  <Words>5297</Words>
  <Application>Microsoft Macintosh PowerPoint</Application>
  <PresentationFormat>On-screen Show (4:3)</PresentationFormat>
  <Paragraphs>597</Paragraphs>
  <Slides>53</Slides>
  <Notes>47</Notes>
  <HiddenSlides>21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53</vt:i4>
      </vt:variant>
    </vt:vector>
  </HeadingPairs>
  <TitlesOfParts>
    <vt:vector size="66" baseType="lpstr">
      <vt:lpstr>Arial</vt:lpstr>
      <vt:lpstr>Calibri</vt:lpstr>
      <vt:lpstr>Cambria Math</vt:lpstr>
      <vt:lpstr>Gill Sans</vt:lpstr>
      <vt:lpstr>Helvetica</vt:lpstr>
      <vt:lpstr>Helvetica Light</vt:lpstr>
      <vt:lpstr>Lucida Grande</vt:lpstr>
      <vt:lpstr>Symbol</vt:lpstr>
      <vt:lpstr>Times New Roman</vt:lpstr>
      <vt:lpstr>Trebuchet MS</vt:lpstr>
      <vt:lpstr>Wingdings</vt:lpstr>
      <vt:lpstr>White</vt:lpstr>
      <vt:lpstr>4_White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about emissivity:</vt:lpstr>
      <vt:lpstr>PowerPoint Presentation</vt:lpstr>
      <vt:lpstr>PowerPoint Presentation</vt:lpstr>
      <vt:lpstr>PowerPoint Presentation</vt:lpstr>
      <vt:lpstr>PowerPoint Presentation</vt:lpstr>
      <vt:lpstr>Greybodies: An approximation</vt:lpstr>
      <vt:lpstr>Greybodies: An approximation</vt:lpstr>
      <vt:lpstr>PowerPoint Presentation</vt:lpstr>
      <vt:lpstr>PowerPoint Presentation</vt:lpstr>
      <vt:lpstr>PowerPoint Presentation</vt:lpstr>
      <vt:lpstr>The world in the infrared</vt:lpstr>
      <vt:lpstr>The story so far:</vt:lpstr>
      <vt:lpstr>PowerPoint Presentation</vt:lpstr>
      <vt:lpstr>Earth’s Climate - A Stock &amp; Flow analogy</vt:lpstr>
      <vt:lpstr>Earth’s Climate - A Stock &amp; Flow analogy</vt:lpstr>
      <vt:lpstr>How much energy does the Earth receive from the Sun???</vt:lpstr>
      <vt:lpstr>PowerPoint Presentation</vt:lpstr>
      <vt:lpstr>CLICKER: Earth’s radiation balance</vt:lpstr>
      <vt:lpstr>CLICKER: Heating rates?  At what rate does this atmosphere (the area between the lines) heat up (+) or cool down (-)?</vt:lpstr>
      <vt:lpstr>Worksheet: The Earth as a Stock and Flow Problem</vt:lpstr>
      <vt:lpstr>Focus on Albedo – left side of diagram</vt:lpstr>
      <vt:lpstr>PowerPoint Presentation</vt:lpstr>
      <vt:lpstr>“If we were to approximate the average albedo of each of the hemispheres of the Earth, would we get significantly similar quantities?”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 and sea ice trends due to both forcings (CO2, aerosols) and weather (wind patterns)</vt:lpstr>
      <vt:lpstr>unused </vt:lpstr>
      <vt:lpstr>Day 4 PreClass Quiz Feedback</vt:lpstr>
      <vt:lpstr>The Planck Feedback (I)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 Austin</dc:creator>
  <cp:lastModifiedBy>Philip Austin</cp:lastModifiedBy>
  <cp:revision>144</cp:revision>
  <cp:lastPrinted>2019-09-17T00:48:47Z</cp:lastPrinted>
  <dcterms:modified xsi:type="dcterms:W3CDTF">2020-01-21T05:02:13Z</dcterms:modified>
</cp:coreProperties>
</file>